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5"/>
  </p:notesMasterIdLst>
  <p:handoutMasterIdLst>
    <p:handoutMasterId r:id="rId46"/>
  </p:handoutMasterIdLst>
  <p:sldIdLst>
    <p:sldId id="2076138246" r:id="rId2"/>
    <p:sldId id="2076138216" r:id="rId3"/>
    <p:sldId id="1529" r:id="rId4"/>
    <p:sldId id="272" r:id="rId5"/>
    <p:sldId id="2076138263" r:id="rId6"/>
    <p:sldId id="2076138261" r:id="rId7"/>
    <p:sldId id="2076138285" r:id="rId8"/>
    <p:sldId id="2076138286" r:id="rId9"/>
    <p:sldId id="2076138264" r:id="rId10"/>
    <p:sldId id="2076138292" r:id="rId11"/>
    <p:sldId id="2076138254" r:id="rId12"/>
    <p:sldId id="2076138265" r:id="rId13"/>
    <p:sldId id="2076138266" r:id="rId14"/>
    <p:sldId id="2076138267" r:id="rId15"/>
    <p:sldId id="2076138289" r:id="rId16"/>
    <p:sldId id="2076138255" r:id="rId17"/>
    <p:sldId id="2076138258" r:id="rId18"/>
    <p:sldId id="2076138268" r:id="rId19"/>
    <p:sldId id="2076138269" r:id="rId20"/>
    <p:sldId id="2076138250" r:id="rId21"/>
    <p:sldId id="2076138271" r:id="rId22"/>
    <p:sldId id="2076138287" r:id="rId23"/>
    <p:sldId id="2076138288" r:id="rId24"/>
    <p:sldId id="2076138291" r:id="rId25"/>
    <p:sldId id="2076138259" r:id="rId26"/>
    <p:sldId id="2076138273" r:id="rId27"/>
    <p:sldId id="2076138275" r:id="rId28"/>
    <p:sldId id="2076138274" r:id="rId29"/>
    <p:sldId id="2076138290" r:id="rId30"/>
    <p:sldId id="2076138256" r:id="rId31"/>
    <p:sldId id="2076138276" r:id="rId32"/>
    <p:sldId id="2076138278" r:id="rId33"/>
    <p:sldId id="2076138277" r:id="rId34"/>
    <p:sldId id="2076138257" r:id="rId35"/>
    <p:sldId id="2076138293" r:id="rId36"/>
    <p:sldId id="2076138279" r:id="rId37"/>
    <p:sldId id="2076138280" r:id="rId38"/>
    <p:sldId id="2076138282" r:id="rId39"/>
    <p:sldId id="2076138283" r:id="rId40"/>
    <p:sldId id="2076138281" r:id="rId41"/>
    <p:sldId id="2076138284" r:id="rId42"/>
    <p:sldId id="2076138294" r:id="rId43"/>
    <p:sldId id="2076138230" r:id="rId4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38B656EC-D568-4EF7-8842-9FA1AE1192C9}">
          <p14:sldIdLst>
            <p14:sldId id="2076138246"/>
          </p14:sldIdLst>
        </p14:section>
        <p14:section name="Agenda slide options" id="{82BFF96B-6F92-4676-A990-CF72A7BAECE2}">
          <p14:sldIdLst>
            <p14:sldId id="2076138216"/>
          </p14:sldIdLst>
        </p14:section>
        <p14:section name="Ingest Syslog and CEF logs" id="{A7797EC2-5730-4AF6-AB33-ACA0176E6EDC}">
          <p14:sldIdLst>
            <p14:sldId id="1529"/>
            <p14:sldId id="272"/>
            <p14:sldId id="2076138263"/>
            <p14:sldId id="2076138261"/>
            <p14:sldId id="2076138285"/>
            <p14:sldId id="2076138286"/>
            <p14:sldId id="2076138264"/>
            <p14:sldId id="2076138292"/>
          </p14:sldIdLst>
        </p14:section>
        <p14:section name="MSSP and Azure Lighthouse" id="{983D560B-5D0D-408E-8317-634C6678D1C0}">
          <p14:sldIdLst>
            <p14:sldId id="2076138254"/>
            <p14:sldId id="2076138265"/>
            <p14:sldId id="2076138266"/>
            <p14:sldId id="2076138267"/>
            <p14:sldId id="2076138289"/>
          </p14:sldIdLst>
        </p14:section>
        <p14:section name="Basic and Analytics Log Ingestion, Search, Archiving and Data Restoration" id="{BCEF5DBA-582F-4E29-AC32-264857472714}">
          <p14:sldIdLst>
            <p14:sldId id="2076138255"/>
            <p14:sldId id="2076138258"/>
            <p14:sldId id="2076138268"/>
            <p14:sldId id="2076138269"/>
            <p14:sldId id="2076138250"/>
            <p14:sldId id="2076138271"/>
            <p14:sldId id="2076138287"/>
            <p14:sldId id="2076138288"/>
            <p14:sldId id="2076138291"/>
            <p14:sldId id="2076138259"/>
            <p14:sldId id="2076138273"/>
            <p14:sldId id="2076138275"/>
            <p14:sldId id="2076138274"/>
            <p14:sldId id="2076138290"/>
          </p14:sldIdLst>
        </p14:section>
        <p14:section name="Watchlists" id="{CC61B8C8-C088-4330-AB6C-BD11175E5F8B}">
          <p14:sldIdLst>
            <p14:sldId id="2076138256"/>
            <p14:sldId id="2076138276"/>
            <p14:sldId id="2076138278"/>
            <p14:sldId id="2076138277"/>
          </p14:sldIdLst>
        </p14:section>
        <p14:section name="Analytic Rules" id="{8B5E122B-EA34-43DF-BB67-AA07D3E19C7D}">
          <p14:sldIdLst>
            <p14:sldId id="2076138257"/>
            <p14:sldId id="2076138293"/>
            <p14:sldId id="2076138279"/>
            <p14:sldId id="2076138280"/>
            <p14:sldId id="2076138282"/>
            <p14:sldId id="2076138283"/>
            <p14:sldId id="2076138281"/>
            <p14:sldId id="2076138284"/>
            <p14:sldId id="2076138294"/>
          </p14:sldIdLst>
        </p14:section>
        <p14:section name="Thank you slide options" id="{E39E1DD6-D9BA-44BD-B192-C3738BFC843B}">
          <p14:sldIdLst>
            <p14:sldId id="207613823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B16"/>
    <a:srgbClr val="243A5E"/>
    <a:srgbClr val="107C10"/>
    <a:srgbClr val="0078D4"/>
    <a:srgbClr val="FFB900"/>
    <a:srgbClr val="FFFFFF"/>
    <a:srgbClr val="666666"/>
    <a:srgbClr val="000000"/>
    <a:srgbClr val="8661C5"/>
    <a:srgbClr val="D59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AF618-659D-4846-8BF8-B1264EA5C53F}" v="8" dt="2023-03-27T19:05:20.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8" autoAdjust="0"/>
    <p:restoredTop sz="80195" autoAdjust="0"/>
  </p:normalViewPr>
  <p:slideViewPr>
    <p:cSldViewPr snapToGrid="0" snapToObjects="1">
      <p:cViewPr varScale="1">
        <p:scale>
          <a:sx n="89" d="100"/>
          <a:sy n="89" d="100"/>
        </p:scale>
        <p:origin x="548" y="5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3/30/2023 12:08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3/30/2023 12:08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89773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1169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68791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369344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151556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733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29724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89757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382309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2127656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3632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69936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183241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308961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3001688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40456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355671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2171179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19326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82557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35</a:t>
            </a:fld>
            <a:endParaRPr lang="en-US"/>
          </a:p>
        </p:txBody>
      </p:sp>
    </p:spTree>
    <p:extLst>
      <p:ext uri="{BB962C8B-B14F-4D97-AF65-F5344CB8AC3E}">
        <p14:creationId xmlns:p14="http://schemas.microsoft.com/office/powerpoint/2010/main" val="1586634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410785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21501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258391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38</a:t>
            </a:fld>
            <a:endParaRPr lang="en-US"/>
          </a:p>
        </p:txBody>
      </p:sp>
    </p:spTree>
    <p:extLst>
      <p:ext uri="{BB962C8B-B14F-4D97-AF65-F5344CB8AC3E}">
        <p14:creationId xmlns:p14="http://schemas.microsoft.com/office/powerpoint/2010/main" val="99170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3758413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1764432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325380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4AF313-CF17-4A73-B4D2-E1D4AFF64E6A}" type="slidenum">
              <a:rPr lang="en-US" smtClean="0"/>
              <a:t>4</a:t>
            </a:fld>
            <a:endParaRPr lang="en-US"/>
          </a:p>
        </p:txBody>
      </p:sp>
    </p:spTree>
    <p:extLst>
      <p:ext uri="{BB962C8B-B14F-4D97-AF65-F5344CB8AC3E}">
        <p14:creationId xmlns:p14="http://schemas.microsoft.com/office/powerpoint/2010/main" val="109243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10311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78076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04608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282954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15844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248497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76214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34383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Blu">
    <p:bg>
      <p:bgPr>
        <a:solidFill>
          <a:srgbClr val="24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78124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Green">
    <p:bg>
      <p:bgPr>
        <a:solidFill>
          <a:srgbClr val="054B1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7882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0852633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216324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88929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117172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215257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72073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98366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0" y="1201415"/>
            <a:ext cx="2062492" cy="1842493"/>
          </a:xfrm>
          <a:prstGeom prst="rect">
            <a:avLst/>
          </a:prstGeom>
        </p:spPr>
      </p:pic>
    </p:spTree>
    <p:extLst>
      <p:ext uri="{BB962C8B-B14F-4D97-AF65-F5344CB8AC3E}">
        <p14:creationId xmlns:p14="http://schemas.microsoft.com/office/powerpoint/2010/main" val="380955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586877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07056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572250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slide Dk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54571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mo slid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071414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588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73031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098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Title Dk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2844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ection Titl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90519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
          <a:stretch/>
        </p:blipFill>
        <p:spPr bwMode="invGray">
          <a:xfrm>
            <a:off x="7076792" y="0"/>
            <a:ext cx="5115208" cy="6858000"/>
          </a:xfrm>
          <a:prstGeom prst="rect">
            <a:avLst/>
          </a:prstGeom>
        </p:spPr>
      </p:pic>
    </p:spTree>
    <p:extLst>
      <p:ext uri="{BB962C8B-B14F-4D97-AF65-F5344CB8AC3E}">
        <p14:creationId xmlns:p14="http://schemas.microsoft.com/office/powerpoint/2010/main" val="656578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1B2F99-8E84-6040-8D67-9859BF2580C4}"/>
              </a:ext>
            </a:extLst>
          </p:cNvPr>
          <p:cNvSpPr/>
          <p:nvPr userDrawn="1"/>
        </p:nvSpPr>
        <p:spPr bwMode="auto">
          <a:xfrm>
            <a:off x="5270500" y="0"/>
            <a:ext cx="69215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57AA630A-F1CE-3240-9874-C76F0B95FC3C}"/>
              </a:ext>
            </a:extLst>
          </p:cNvPr>
          <p:cNvPicPr>
            <a:picLocks noChangeAspect="1"/>
          </p:cNvPicPr>
          <p:nvPr userDrawn="1"/>
        </p:nvPicPr>
        <p:blipFill>
          <a:blip r:embed="rId2"/>
          <a:stretch>
            <a:fillRect/>
          </a:stretch>
        </p:blipFill>
        <p:spPr>
          <a:xfrm>
            <a:off x="6197533" y="1064712"/>
            <a:ext cx="5024048" cy="4379659"/>
          </a:xfrm>
          <a:prstGeom prst="rect">
            <a:avLst/>
          </a:prstGeom>
        </p:spPr>
      </p:pic>
    </p:spTree>
    <p:extLst>
      <p:ext uri="{BB962C8B-B14F-4D97-AF65-F5344CB8AC3E}">
        <p14:creationId xmlns:p14="http://schemas.microsoft.com/office/powerpoint/2010/main" val="39426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634B7-7348-3D4C-884C-574DBB5ACD92}"/>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44097A09-7943-5649-B860-0C242F6430E1}"/>
              </a:ext>
            </a:extLst>
          </p:cNvPr>
          <p:cNvPicPr>
            <a:picLocks noChangeAspect="1"/>
          </p:cNvPicPr>
          <p:nvPr userDrawn="1"/>
        </p:nvPicPr>
        <p:blipFill rotWithShape="1">
          <a:blip r:embed="rId2"/>
          <a:srcRect l="12404" r="9346"/>
          <a:stretch/>
        </p:blipFill>
        <p:spPr>
          <a:xfrm>
            <a:off x="5270501" y="1315232"/>
            <a:ext cx="6921500" cy="4238669"/>
          </a:xfrm>
          <a:prstGeom prst="rect">
            <a:avLst/>
          </a:prstGeom>
        </p:spPr>
      </p:pic>
    </p:spTree>
    <p:extLst>
      <p:ext uri="{BB962C8B-B14F-4D97-AF65-F5344CB8AC3E}">
        <p14:creationId xmlns:p14="http://schemas.microsoft.com/office/powerpoint/2010/main" val="1381004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5BB7F-3132-5D4C-AB53-07BD308F7C71}"/>
              </a:ext>
            </a:extLst>
          </p:cNvPr>
          <p:cNvSpPr/>
          <p:nvPr userDrawn="1"/>
        </p:nvSpPr>
        <p:spPr bwMode="auto">
          <a:xfrm>
            <a:off x="5270500" y="0"/>
            <a:ext cx="6921500" cy="685800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8" name="Picture 7">
            <a:extLst>
              <a:ext uri="{FF2B5EF4-FFF2-40B4-BE49-F238E27FC236}">
                <a16:creationId xmlns:a16="http://schemas.microsoft.com/office/drawing/2014/main" id="{1AC60BDD-CABB-8B4F-BFDB-1AAA8A20164C}"/>
              </a:ext>
            </a:extLst>
          </p:cNvPr>
          <p:cNvPicPr>
            <a:picLocks noChangeAspect="1"/>
          </p:cNvPicPr>
          <p:nvPr userDrawn="1"/>
        </p:nvPicPr>
        <p:blipFill rotWithShape="1">
          <a:blip r:embed="rId2"/>
          <a:srcRect l="8828" r="8209"/>
          <a:stretch/>
        </p:blipFill>
        <p:spPr>
          <a:xfrm>
            <a:off x="5270500" y="2322164"/>
            <a:ext cx="6921500" cy="2294285"/>
          </a:xfrm>
          <a:prstGeom prst="rect">
            <a:avLst/>
          </a:prstGeom>
        </p:spPr>
      </p:pic>
    </p:spTree>
    <p:extLst>
      <p:ext uri="{BB962C8B-B14F-4D97-AF65-F5344CB8AC3E}">
        <p14:creationId xmlns:p14="http://schemas.microsoft.com/office/powerpoint/2010/main" val="1328082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6BD20-84B7-474B-8759-CD81E4655A25}"/>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10" name="Picture 9">
            <a:extLst>
              <a:ext uri="{FF2B5EF4-FFF2-40B4-BE49-F238E27FC236}">
                <a16:creationId xmlns:a16="http://schemas.microsoft.com/office/drawing/2014/main" id="{B1DAC3B3-181F-5149-B531-D73282A25D15}"/>
              </a:ext>
            </a:extLst>
          </p:cNvPr>
          <p:cNvPicPr>
            <a:picLocks noChangeAspect="1"/>
          </p:cNvPicPr>
          <p:nvPr userDrawn="1"/>
        </p:nvPicPr>
        <p:blipFill rotWithShape="1">
          <a:blip r:embed="rId2"/>
          <a:srcRect l="7666" t="4539" r="7270" b="6936"/>
          <a:stretch/>
        </p:blipFill>
        <p:spPr>
          <a:xfrm>
            <a:off x="5270499" y="-1"/>
            <a:ext cx="6921501" cy="6858001"/>
          </a:xfrm>
          <a:prstGeom prst="rect">
            <a:avLst/>
          </a:prstGeom>
        </p:spPr>
      </p:pic>
    </p:spTree>
    <p:extLst>
      <p:ext uri="{BB962C8B-B14F-4D97-AF65-F5344CB8AC3E}">
        <p14:creationId xmlns:p14="http://schemas.microsoft.com/office/powerpoint/2010/main" val="254684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11EAE-3A22-E84A-8BC8-11A0D824AB2E}"/>
              </a:ext>
            </a:extLst>
          </p:cNvPr>
          <p:cNvSpPr/>
          <p:nvPr userDrawn="1"/>
        </p:nvSpPr>
        <p:spPr bwMode="auto">
          <a:xfrm>
            <a:off x="5270500" y="0"/>
            <a:ext cx="69215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F1130DED-49F2-7F4A-A1D8-D5BEF2F4F110}"/>
              </a:ext>
            </a:extLst>
          </p:cNvPr>
          <p:cNvPicPr>
            <a:picLocks noChangeAspect="1"/>
          </p:cNvPicPr>
          <p:nvPr userDrawn="1"/>
        </p:nvPicPr>
        <p:blipFill>
          <a:blip r:embed="rId2"/>
          <a:stretch>
            <a:fillRect/>
          </a:stretch>
        </p:blipFill>
        <p:spPr>
          <a:xfrm>
            <a:off x="5692066" y="901699"/>
            <a:ext cx="6245934" cy="4735013"/>
          </a:xfrm>
          <a:prstGeom prst="rect">
            <a:avLst/>
          </a:prstGeom>
        </p:spPr>
      </p:pic>
    </p:spTree>
    <p:extLst>
      <p:ext uri="{BB962C8B-B14F-4D97-AF65-F5344CB8AC3E}">
        <p14:creationId xmlns:p14="http://schemas.microsoft.com/office/powerpoint/2010/main" val="215059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D265D-AA9F-1B4D-9271-7954CC4C5428}"/>
              </a:ext>
            </a:extLst>
          </p:cNvPr>
          <p:cNvSpPr/>
          <p:nvPr userDrawn="1"/>
        </p:nvSpPr>
        <p:spPr bwMode="auto">
          <a:xfrm>
            <a:off x="5270500" y="0"/>
            <a:ext cx="6921500" cy="6858000"/>
          </a:xfrm>
          <a:prstGeom prst="rect">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Graphic 6">
            <a:extLst>
              <a:ext uri="{FF2B5EF4-FFF2-40B4-BE49-F238E27FC236}">
                <a16:creationId xmlns:a16="http://schemas.microsoft.com/office/drawing/2014/main" id="{B55BBCEC-22DB-8F44-AC0C-CED390E2A8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223787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382814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74014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39202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136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83"/>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89" r:id="rId1"/>
    <p:sldLayoutId id="2147485218" r:id="rId2"/>
    <p:sldLayoutId id="2147485220" r:id="rId3"/>
    <p:sldLayoutId id="2147485219" r:id="rId4"/>
    <p:sldLayoutId id="2147485216" r:id="rId5"/>
    <p:sldLayoutId id="2147485215" r:id="rId6"/>
    <p:sldLayoutId id="2147485217" r:id="rId7"/>
    <p:sldLayoutId id="2147485190" r:id="rId8"/>
    <p:sldLayoutId id="2147485197" r:id="rId9"/>
    <p:sldLayoutId id="2147485195" r:id="rId10"/>
    <p:sldLayoutId id="2147485196" r:id="rId11"/>
    <p:sldLayoutId id="2147485221" r:id="rId12"/>
    <p:sldLayoutId id="2147485222" r:id="rId13"/>
    <p:sldLayoutId id="2147484610" r:id="rId14"/>
    <p:sldLayoutId id="2147485203" r:id="rId15"/>
    <p:sldLayoutId id="2147485202" r:id="rId16"/>
    <p:sldLayoutId id="2147484710" r:id="rId17"/>
    <p:sldLayoutId id="2147484240" r:id="rId18"/>
    <p:sldLayoutId id="2147484910" r:id="rId19"/>
    <p:sldLayoutId id="2147484911" r:id="rId20"/>
    <p:sldLayoutId id="2147485050" r:id="rId21"/>
    <p:sldLayoutId id="2147485165" r:id="rId22"/>
    <p:sldLayoutId id="2147484941" r:id="rId23"/>
    <p:sldLayoutId id="2147484942" r:id="rId24"/>
    <p:sldLayoutId id="2147485162" r:id="rId25"/>
    <p:sldLayoutId id="2147484639" r:id="rId26"/>
    <p:sldLayoutId id="2147484943" r:id="rId27"/>
    <p:sldLayoutId id="2147484603" r:id="rId28"/>
    <p:sldLayoutId id="2147484833" r:id="rId29"/>
    <p:sldLayoutId id="2147484834" r:id="rId30"/>
    <p:sldLayoutId id="2147484835" r:id="rId31"/>
    <p:sldLayoutId id="2147484922" r:id="rId32"/>
    <p:sldLayoutId id="2147484923" r:id="rId33"/>
    <p:sldLayoutId id="2147484924" r:id="rId34"/>
    <p:sldLayoutId id="2147484839" r:id="rId35"/>
    <p:sldLayoutId id="2147484840" r:id="rId36"/>
    <p:sldLayoutId id="2147484841" r:id="rId37"/>
    <p:sldLayoutId id="2147484842" r:id="rId38"/>
    <p:sldLayoutId id="2147484843" r:id="rId39"/>
    <p:sldLayoutId id="2147484938" r:id="rId40"/>
    <p:sldLayoutId id="2147484939" r:id="rId41"/>
    <p:sldLayoutId id="2147484940" r:id="rId42"/>
    <p:sldLayoutId id="2147485161" r:id="rId43"/>
    <p:sldLayoutId id="2147485152" r:id="rId44"/>
    <p:sldLayoutId id="2147485153" r:id="rId45"/>
    <p:sldLayoutId id="2147485154" r:id="rId46"/>
    <p:sldLayoutId id="2147484944" r:id="rId47"/>
    <p:sldLayoutId id="2147484945" r:id="rId48"/>
    <p:sldLayoutId id="2147485137" r:id="rId49"/>
    <p:sldLayoutId id="2147485138" r:id="rId50"/>
    <p:sldLayoutId id="2147485139" r:id="rId51"/>
    <p:sldLayoutId id="2147485140" r:id="rId52"/>
    <p:sldLayoutId id="2147485141" r:id="rId53"/>
    <p:sldLayoutId id="2147485142" r:id="rId54"/>
    <p:sldLayoutId id="2147485212" r:id="rId55"/>
    <p:sldLayoutId id="2147485213" r:id="rId56"/>
    <p:sldLayoutId id="2147485214" r:id="rId57"/>
    <p:sldLayoutId id="2147484249" r:id="rId58"/>
    <p:sldLayoutId id="2147484640" r:id="rId59"/>
    <p:sldLayoutId id="2147485198" r:id="rId60"/>
    <p:sldLayoutId id="2147485227" r:id="rId61"/>
    <p:sldLayoutId id="2147485228" r:id="rId62"/>
    <p:sldLayoutId id="2147484584" r:id="rId63"/>
    <p:sldLayoutId id="2147485225" r:id="rId64"/>
    <p:sldLayoutId id="2147485226" r:id="rId65"/>
    <p:sldLayoutId id="2147485199" r:id="rId66"/>
    <p:sldLayoutId id="2147484583" r:id="rId67"/>
    <p:sldLayoutId id="2147485223" r:id="rId68"/>
    <p:sldLayoutId id="2147485224" r:id="rId69"/>
    <p:sldLayoutId id="2147485206" r:id="rId70"/>
    <p:sldLayoutId id="2147485207" r:id="rId71"/>
    <p:sldLayoutId id="2147485208" r:id="rId72"/>
    <p:sldLayoutId id="2147485209" r:id="rId73"/>
    <p:sldLayoutId id="2147485210" r:id="rId74"/>
    <p:sldLayoutId id="2147485211" r:id="rId75"/>
    <p:sldLayoutId id="2147484671" r:id="rId76"/>
    <p:sldLayoutId id="2147484673" r:id="rId77"/>
    <p:sldLayoutId id="2147485204" r:id="rId78"/>
    <p:sldLayoutId id="2147485205" r:id="rId79"/>
    <p:sldLayoutId id="2147484299" r:id="rId80"/>
    <p:sldLayoutId id="2147484263" r:id="rId8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abra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microsoft.com/en-us/azure/sentinel/investigate-large-datasets#limitations-of-a-search-job"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mailto:src_email_id%3Dsrc@abc.com" TargetMode="External"/><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hyperlink" Target="http://greatfilesarey.asia/QA/files_to_pcaps/" TargetMode="External"/><Relationship Id="rId4" Type="http://schemas.openxmlformats.org/officeDocument/2006/relationships/hyperlink" Target="mailto:test@abc.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AFCC8-72E4-4A1C-ADAC-E3FE5CE21E60}"/>
              </a:ext>
            </a:extLst>
          </p:cNvPr>
          <p:cNvSpPr>
            <a:spLocks noGrp="1"/>
          </p:cNvSpPr>
          <p:nvPr>
            <p:ph type="body" sz="quarter" idx="12"/>
          </p:nvPr>
        </p:nvSpPr>
        <p:spPr>
          <a:xfrm>
            <a:off x="584200" y="5629275"/>
            <a:ext cx="6492240" cy="677108"/>
          </a:xfrm>
        </p:spPr>
        <p:txBody>
          <a:bodyPr/>
          <a:lstStyle/>
          <a:p>
            <a:r>
              <a:rPr lang="en-US" dirty="0"/>
              <a:t>David Branscome</a:t>
            </a:r>
          </a:p>
          <a:p>
            <a:r>
              <a:rPr lang="en-US" dirty="0">
                <a:hlinkClick r:id="rId3"/>
              </a:rPr>
              <a:t>dabran@microsoft.com</a:t>
            </a:r>
            <a:r>
              <a:rPr lang="en-US" dirty="0"/>
              <a:t> </a:t>
            </a:r>
          </a:p>
        </p:txBody>
      </p:sp>
      <p:sp>
        <p:nvSpPr>
          <p:cNvPr id="4" name="Title 3">
            <a:extLst>
              <a:ext uri="{FF2B5EF4-FFF2-40B4-BE49-F238E27FC236}">
                <a16:creationId xmlns:a16="http://schemas.microsoft.com/office/drawing/2014/main" id="{42FB6E6F-AB95-7306-CD84-25E47BF83F99}"/>
              </a:ext>
            </a:extLst>
          </p:cNvPr>
          <p:cNvSpPr txBox="1">
            <a:spLocks/>
          </p:cNvSpPr>
          <p:nvPr/>
        </p:nvSpPr>
        <p:spPr>
          <a:xfrm>
            <a:off x="588263" y="2598003"/>
            <a:ext cx="5679187" cy="1661993"/>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sz="2800" dirty="0">
                <a:effectLst/>
                <a:ea typeface="Calibri" panose="020F0502020204030204" pitchFamily="34" charset="0"/>
                <a:cs typeface="Times New Roman" panose="02020603050405020304" pitchFamily="18" charset="0"/>
              </a:rPr>
              <a:t>Secure Your Cloud with Confidence</a:t>
            </a:r>
            <a:r>
              <a:rPr lang="en-US" sz="3600" dirty="0">
                <a:effectLst/>
                <a:ea typeface="Calibri" panose="020F0502020204030204" pitchFamily="34" charset="0"/>
                <a:cs typeface="Times New Roman" panose="02020603050405020304" pitchFamily="18" charset="0"/>
              </a:rPr>
              <a:t> </a:t>
            </a:r>
          </a:p>
          <a:p>
            <a:r>
              <a:rPr lang="en-US" dirty="0"/>
              <a:t>Defend against Threats with Microsoft Sentinel</a:t>
            </a:r>
          </a:p>
        </p:txBody>
      </p:sp>
    </p:spTree>
    <p:extLst>
      <p:ext uri="{BB962C8B-B14F-4D97-AF65-F5344CB8AC3E}">
        <p14:creationId xmlns:p14="http://schemas.microsoft.com/office/powerpoint/2010/main" val="26009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7C872-F978-4444-065F-B960C99D72ED}"/>
              </a:ext>
            </a:extLst>
          </p:cNvPr>
          <p:cNvSpPr>
            <a:spLocks noGrp="1"/>
          </p:cNvSpPr>
          <p:nvPr>
            <p:ph type="title"/>
          </p:nvPr>
        </p:nvSpPr>
        <p:spPr>
          <a:xfrm>
            <a:off x="585216" y="2958102"/>
            <a:ext cx="9144000" cy="941796"/>
          </a:xfrm>
        </p:spPr>
        <p:txBody>
          <a:bodyPr/>
          <a:lstStyle/>
          <a:p>
            <a:r>
              <a:rPr lang="en-US" dirty="0"/>
              <a:t>DEMO</a:t>
            </a:r>
            <a:br>
              <a:rPr lang="en-US" dirty="0"/>
            </a:br>
            <a:r>
              <a:rPr lang="en-US" sz="3200" dirty="0"/>
              <a:t>Data Collection Rules</a:t>
            </a:r>
            <a:endParaRPr lang="en-US" dirty="0"/>
          </a:p>
        </p:txBody>
      </p:sp>
    </p:spTree>
    <p:extLst>
      <p:ext uri="{BB962C8B-B14F-4D97-AF65-F5344CB8AC3E}">
        <p14:creationId xmlns:p14="http://schemas.microsoft.com/office/powerpoint/2010/main" val="343089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050389"/>
            <a:ext cx="9144000" cy="498598"/>
          </a:xfrm>
        </p:spPr>
        <p:txBody>
          <a:bodyPr/>
          <a:lstStyle/>
          <a:p>
            <a:pPr marR="0" lvl="0" algn="l" defTabSz="914367" rtl="0" eaLnBrk="1" fontAlgn="auto" latinLnBrk="0" hangingPunct="1">
              <a:lnSpc>
                <a:spcPct val="90000"/>
              </a:lnSpc>
              <a:spcBef>
                <a:spcPts val="0"/>
              </a:spcBef>
              <a:spcAft>
                <a:spcPts val="333"/>
              </a:spcAft>
              <a:buClrTx/>
              <a:buSzTx/>
              <a:tabLst/>
              <a:defRPr/>
            </a:pPr>
            <a:r>
              <a:rPr lang="en-US" sz="3600" b="0" i="0" u="none" strike="noStrike" dirty="0">
                <a:effectLst/>
              </a:rPr>
              <a:t>MSSP and Azure Lighthouse</a:t>
            </a:r>
          </a:p>
        </p:txBody>
      </p:sp>
    </p:spTree>
    <p:extLst>
      <p:ext uri="{BB962C8B-B14F-4D97-AF65-F5344CB8AC3E}">
        <p14:creationId xmlns:p14="http://schemas.microsoft.com/office/powerpoint/2010/main" val="334218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5DED6-075F-217F-34B8-0CE39AF24BD3}"/>
              </a:ext>
            </a:extLst>
          </p:cNvPr>
          <p:cNvSpPr>
            <a:spLocks noGrp="1"/>
          </p:cNvSpPr>
          <p:nvPr>
            <p:ph type="title"/>
          </p:nvPr>
        </p:nvSpPr>
        <p:spPr>
          <a:xfrm>
            <a:off x="588263" y="457200"/>
            <a:ext cx="11018520" cy="984885"/>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Manage multiple tenants in </a:t>
            </a:r>
            <a:br>
              <a:rPr lang="en-US" sz="3200" i="0" dirty="0">
                <a:solidFill>
                  <a:srgbClr val="161616"/>
                </a:solidFill>
                <a:effectLst/>
                <a:latin typeface="Segoe UI Semibold" panose="020B0702040204020203" pitchFamily="34" charset="0"/>
                <a:cs typeface="Segoe UI Semibold" panose="020B0702040204020203" pitchFamily="34" charset="0"/>
              </a:rPr>
            </a:br>
            <a:r>
              <a:rPr lang="en-US" sz="3200" i="0" dirty="0">
                <a:solidFill>
                  <a:srgbClr val="161616"/>
                </a:solidFill>
                <a:effectLst/>
                <a:latin typeface="Segoe UI Semibold" panose="020B0702040204020203" pitchFamily="34" charset="0"/>
                <a:cs typeface="Segoe UI Semibold" panose="020B0702040204020203" pitchFamily="34" charset="0"/>
              </a:rPr>
              <a:t>Microsoft Sentinel as an MSSP</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847AA547-69AE-1015-2016-7D5DB4E46770}"/>
              </a:ext>
            </a:extLst>
          </p:cNvPr>
          <p:cNvSpPr>
            <a:spLocks noGrp="1"/>
          </p:cNvSpPr>
          <p:nvPr>
            <p:ph type="body" sz="quarter" idx="10"/>
          </p:nvPr>
        </p:nvSpPr>
        <p:spPr>
          <a:xfrm>
            <a:off x="586390" y="2072496"/>
            <a:ext cx="5871560" cy="3619452"/>
          </a:xfrm>
        </p:spPr>
        <p:txBody>
          <a:bodyPr/>
          <a:lstStyle/>
          <a:p>
            <a:pPr marL="457200" indent="-457200">
              <a:buFont typeface="Wingdings" panose="05000000000000000000" pitchFamily="2" charset="2"/>
              <a:buChar char="§"/>
            </a:pPr>
            <a:r>
              <a:rPr lang="en-US" sz="2400" dirty="0"/>
              <a:t>Register the Microsoft Sentinel resource providers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Onboard each customer subscription using delegated resource mgmt. or Azure Resource Manager template</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Use Azure portal, PowerShell, Azure CLI to manage Sentinel workspaces</a:t>
            </a:r>
          </a:p>
        </p:txBody>
      </p:sp>
      <p:pic>
        <p:nvPicPr>
          <p:cNvPr id="5" name="Picture 4">
            <a:extLst>
              <a:ext uri="{FF2B5EF4-FFF2-40B4-BE49-F238E27FC236}">
                <a16:creationId xmlns:a16="http://schemas.microsoft.com/office/drawing/2014/main" id="{2A9E5E71-0276-A6C9-8881-4B268F781E5C}"/>
              </a:ext>
            </a:extLst>
          </p:cNvPr>
          <p:cNvPicPr>
            <a:picLocks noChangeAspect="1"/>
          </p:cNvPicPr>
          <p:nvPr/>
        </p:nvPicPr>
        <p:blipFill>
          <a:blip r:embed="rId3"/>
          <a:stretch>
            <a:fillRect/>
          </a:stretch>
        </p:blipFill>
        <p:spPr>
          <a:xfrm>
            <a:off x="6987122" y="110393"/>
            <a:ext cx="5018727" cy="66047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25868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5DED6-075F-217F-34B8-0CE39AF24BD3}"/>
              </a:ext>
            </a:extLst>
          </p:cNvPr>
          <p:cNvSpPr>
            <a:spLocks noGrp="1"/>
          </p:cNvSpPr>
          <p:nvPr>
            <p:ph type="title"/>
          </p:nvPr>
        </p:nvSpPr>
        <p:spPr>
          <a:xfrm>
            <a:off x="588263" y="457200"/>
            <a:ext cx="4507612" cy="492443"/>
          </a:xfrm>
        </p:spPr>
        <p:txBody>
          <a:bodyPr/>
          <a:lstStyle/>
          <a:p>
            <a:r>
              <a:rPr lang="en-US" sz="3200" dirty="0"/>
              <a:t>Work with Sentinel incidents in multiple workspaces</a:t>
            </a:r>
          </a:p>
        </p:txBody>
      </p:sp>
      <p:sp>
        <p:nvSpPr>
          <p:cNvPr id="4" name="Text Placeholder 3">
            <a:extLst>
              <a:ext uri="{FF2B5EF4-FFF2-40B4-BE49-F238E27FC236}">
                <a16:creationId xmlns:a16="http://schemas.microsoft.com/office/drawing/2014/main" id="{847AA547-69AE-1015-2016-7D5DB4E46770}"/>
              </a:ext>
            </a:extLst>
          </p:cNvPr>
          <p:cNvSpPr>
            <a:spLocks noGrp="1"/>
          </p:cNvSpPr>
          <p:nvPr>
            <p:ph type="body" sz="quarter" idx="10"/>
          </p:nvPr>
        </p:nvSpPr>
        <p:spPr>
          <a:xfrm>
            <a:off x="588264" y="2480721"/>
            <a:ext cx="4083750" cy="3188565"/>
          </a:xfrm>
        </p:spPr>
        <p:txBody>
          <a:bodyPr/>
          <a:lstStyle/>
          <a:p>
            <a:pPr marL="457200" indent="-457200">
              <a:buFont typeface="Wingdings" panose="05000000000000000000" pitchFamily="2" charset="2"/>
              <a:buChar char="§"/>
            </a:pPr>
            <a:r>
              <a:rPr lang="en-US" b="0" i="0" dirty="0">
                <a:solidFill>
                  <a:srgbClr val="161616"/>
                </a:solidFill>
                <a:effectLst/>
                <a:latin typeface="Segoe UI" panose="020B0502040204020203" pitchFamily="34" charset="0"/>
              </a:rPr>
              <a:t>Multiple Workspace View displays a maximum of 100 workspaces</a:t>
            </a:r>
          </a:p>
          <a:p>
            <a:pPr marL="457200" indent="-457200">
              <a:buFont typeface="Wingdings" panose="05000000000000000000" pitchFamily="2" charset="2"/>
              <a:buChar char="§"/>
            </a:pPr>
            <a:endParaRPr lang="en-US" dirty="0">
              <a:solidFill>
                <a:srgbClr val="161616"/>
              </a:solidFill>
              <a:latin typeface="Segoe UI" panose="020B0502040204020203" pitchFamily="34" charset="0"/>
            </a:endParaRPr>
          </a:p>
          <a:p>
            <a:pPr marL="457200" indent="-457200">
              <a:buFont typeface="Wingdings" panose="05000000000000000000" pitchFamily="2" charset="2"/>
              <a:buChar char="§"/>
            </a:pPr>
            <a:r>
              <a:rPr lang="en-US" dirty="0">
                <a:solidFill>
                  <a:srgbClr val="161616"/>
                </a:solidFill>
                <a:latin typeface="Segoe UI" panose="020B0502040204020203" pitchFamily="34" charset="0"/>
              </a:rPr>
              <a:t>C</a:t>
            </a:r>
            <a:r>
              <a:rPr lang="en-US" b="0" i="0" dirty="0">
                <a:solidFill>
                  <a:srgbClr val="161616"/>
                </a:solidFill>
                <a:effectLst/>
                <a:latin typeface="Segoe UI" panose="020B0502040204020203" pitchFamily="34" charset="0"/>
              </a:rPr>
              <a:t>urrently only supports viewing of incidents</a:t>
            </a:r>
            <a:endParaRPr lang="en-US" dirty="0"/>
          </a:p>
        </p:txBody>
      </p:sp>
      <p:pic>
        <p:nvPicPr>
          <p:cNvPr id="6" name="Picture 5">
            <a:extLst>
              <a:ext uri="{FF2B5EF4-FFF2-40B4-BE49-F238E27FC236}">
                <a16:creationId xmlns:a16="http://schemas.microsoft.com/office/drawing/2014/main" id="{0AC5BF64-8620-D64C-FB97-1C11F5C92994}"/>
              </a:ext>
            </a:extLst>
          </p:cNvPr>
          <p:cNvPicPr>
            <a:picLocks noChangeAspect="1"/>
          </p:cNvPicPr>
          <p:nvPr/>
        </p:nvPicPr>
        <p:blipFill>
          <a:blip r:embed="rId3"/>
          <a:stretch>
            <a:fillRect/>
          </a:stretch>
        </p:blipFill>
        <p:spPr>
          <a:xfrm>
            <a:off x="5165369" y="228470"/>
            <a:ext cx="6921856" cy="499770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2BFDC22A-CCC4-E1B6-23D6-7C34C8EF0AA9}"/>
              </a:ext>
            </a:extLst>
          </p:cNvPr>
          <p:cNvPicPr>
            <a:picLocks noChangeAspect="1"/>
          </p:cNvPicPr>
          <p:nvPr/>
        </p:nvPicPr>
        <p:blipFill>
          <a:blip r:embed="rId4"/>
          <a:stretch>
            <a:fillRect/>
          </a:stretch>
        </p:blipFill>
        <p:spPr>
          <a:xfrm>
            <a:off x="6057902" y="1990725"/>
            <a:ext cx="5677845" cy="4800600"/>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56DF647E-A3BA-A9C4-47D0-0DFAD3CEBABD}"/>
              </a:ext>
            </a:extLst>
          </p:cNvPr>
          <p:cNvCxnSpPr>
            <a:cxnSpLocks/>
          </p:cNvCxnSpPr>
          <p:nvPr/>
        </p:nvCxnSpPr>
        <p:spPr>
          <a:xfrm flipV="1">
            <a:off x="4214813" y="3267075"/>
            <a:ext cx="2157412" cy="1959102"/>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15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5DED6-075F-217F-34B8-0CE39AF24BD3}"/>
              </a:ext>
            </a:extLst>
          </p:cNvPr>
          <p:cNvSpPr>
            <a:spLocks noGrp="1"/>
          </p:cNvSpPr>
          <p:nvPr>
            <p:ph type="title"/>
          </p:nvPr>
        </p:nvSpPr>
        <p:spPr>
          <a:xfrm>
            <a:off x="588263" y="457200"/>
            <a:ext cx="7476139" cy="984885"/>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Deploy content centrally using  repositories</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847AA547-69AE-1015-2016-7D5DB4E46770}"/>
              </a:ext>
            </a:extLst>
          </p:cNvPr>
          <p:cNvSpPr>
            <a:spLocks noGrp="1"/>
          </p:cNvSpPr>
          <p:nvPr>
            <p:ph type="body" sz="quarter" idx="10"/>
          </p:nvPr>
        </p:nvSpPr>
        <p:spPr>
          <a:xfrm>
            <a:off x="588263" y="1816663"/>
            <a:ext cx="4585686" cy="4173450"/>
          </a:xfrm>
        </p:spPr>
        <p:txBody>
          <a:bodyPr/>
          <a:lstStyle/>
          <a:p>
            <a:pPr marL="457200" indent="-457200">
              <a:buFont typeface="Wingdings" panose="05000000000000000000" pitchFamily="2" charset="2"/>
              <a:buChar char="§"/>
            </a:pPr>
            <a:r>
              <a:rPr lang="en-US" sz="2400" dirty="0"/>
              <a:t>MSSP creates content to be deployed in GitHub or Azure DevOps</a:t>
            </a:r>
          </a:p>
          <a:p>
            <a:pPr marL="457200" indent="-457200">
              <a:buFont typeface="Wingdings" panose="05000000000000000000" pitchFamily="2" charset="2"/>
              <a:buChar char="§"/>
            </a:pPr>
            <a:endParaRPr lang="en-US" sz="1800" dirty="0"/>
          </a:p>
          <a:p>
            <a:pPr marL="457200" indent="-457200">
              <a:buFont typeface="Wingdings" panose="05000000000000000000" pitchFamily="2" charset="2"/>
              <a:buChar char="§"/>
            </a:pPr>
            <a:r>
              <a:rPr lang="en-US" sz="2400" dirty="0"/>
              <a:t>Creates a “source of truth” for all content to be deployed to customers (e.g., analytic rules,  automation rules, hunting queries, parsers, </a:t>
            </a:r>
            <a:r>
              <a:rPr lang="en-US" sz="2400" dirty="0" err="1"/>
              <a:t>etc</a:t>
            </a:r>
            <a:r>
              <a:rPr lang="en-US" sz="2400" dirty="0"/>
              <a:t>…)</a:t>
            </a:r>
          </a:p>
          <a:p>
            <a:pPr marL="457200" indent="-457200">
              <a:buFont typeface="Wingdings" panose="05000000000000000000" pitchFamily="2" charset="2"/>
              <a:buChar char="§"/>
            </a:pPr>
            <a:endParaRPr lang="en-US" sz="1800" dirty="0"/>
          </a:p>
          <a:p>
            <a:pPr marL="457200" indent="-457200">
              <a:buFont typeface="Wingdings" panose="05000000000000000000" pitchFamily="2" charset="2"/>
              <a:buChar char="§"/>
            </a:pPr>
            <a:r>
              <a:rPr lang="en-US" sz="2400" dirty="0"/>
              <a:t>Stored as ARM template</a:t>
            </a:r>
          </a:p>
        </p:txBody>
      </p:sp>
      <p:pic>
        <p:nvPicPr>
          <p:cNvPr id="8" name="Picture 7">
            <a:extLst>
              <a:ext uri="{FF2B5EF4-FFF2-40B4-BE49-F238E27FC236}">
                <a16:creationId xmlns:a16="http://schemas.microsoft.com/office/drawing/2014/main" id="{7F5C3D32-5C2B-18BE-9AA2-DF0F8AA8589E}"/>
              </a:ext>
            </a:extLst>
          </p:cNvPr>
          <p:cNvPicPr>
            <a:picLocks noChangeAspect="1"/>
          </p:cNvPicPr>
          <p:nvPr/>
        </p:nvPicPr>
        <p:blipFill>
          <a:blip r:embed="rId3"/>
          <a:stretch>
            <a:fillRect/>
          </a:stretch>
        </p:blipFill>
        <p:spPr>
          <a:xfrm>
            <a:off x="5446488" y="1053335"/>
            <a:ext cx="6545864" cy="5665127"/>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A26AE07B-0FFC-F5B4-9AA3-16E48FD25FDD}"/>
              </a:ext>
            </a:extLst>
          </p:cNvPr>
          <p:cNvPicPr>
            <a:picLocks noChangeAspect="1"/>
          </p:cNvPicPr>
          <p:nvPr/>
        </p:nvPicPr>
        <p:blipFill>
          <a:blip r:embed="rId4"/>
          <a:stretch>
            <a:fillRect/>
          </a:stretch>
        </p:blipFill>
        <p:spPr>
          <a:xfrm>
            <a:off x="7335729" y="317662"/>
            <a:ext cx="4656623" cy="6400800"/>
          </a:xfrm>
          <a:prstGeom prst="rect">
            <a:avLst/>
          </a:prstGeom>
          <a:ln>
            <a:noFill/>
          </a:ln>
          <a:effectLst>
            <a:outerShdw blurRad="190500" algn="tl" rotWithShape="0">
              <a:srgbClr val="000000">
                <a:alpha val="70000"/>
              </a:srgbClr>
            </a:outerShdw>
          </a:effectLst>
        </p:spPr>
      </p:pic>
      <p:sp>
        <p:nvSpPr>
          <p:cNvPr id="2" name="Rectangle: Rounded Corners 1">
            <a:extLst>
              <a:ext uri="{FF2B5EF4-FFF2-40B4-BE49-F238E27FC236}">
                <a16:creationId xmlns:a16="http://schemas.microsoft.com/office/drawing/2014/main" id="{BC970D65-DEFE-DDAC-ED61-7C6ED6EC0815}"/>
              </a:ext>
            </a:extLst>
          </p:cNvPr>
          <p:cNvSpPr/>
          <p:nvPr/>
        </p:nvSpPr>
        <p:spPr bwMode="auto">
          <a:xfrm>
            <a:off x="380492" y="6277515"/>
            <a:ext cx="4793457" cy="543683"/>
          </a:xfrm>
          <a:prstGeom prst="round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Covered in more detail in later session </a:t>
            </a:r>
          </a:p>
        </p:txBody>
      </p:sp>
    </p:spTree>
    <p:extLst>
      <p:ext uri="{BB962C8B-B14F-4D97-AF65-F5344CB8AC3E}">
        <p14:creationId xmlns:p14="http://schemas.microsoft.com/office/powerpoint/2010/main" val="292004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9D285-A3FF-2D38-B811-BF211F382BAC}"/>
              </a:ext>
            </a:extLst>
          </p:cNvPr>
          <p:cNvSpPr>
            <a:spLocks noGrp="1"/>
          </p:cNvSpPr>
          <p:nvPr>
            <p:ph type="title"/>
          </p:nvPr>
        </p:nvSpPr>
        <p:spPr>
          <a:xfrm>
            <a:off x="585216" y="2645424"/>
            <a:ext cx="9144000" cy="1384995"/>
          </a:xfrm>
        </p:spPr>
        <p:txBody>
          <a:bodyPr/>
          <a:lstStyle/>
          <a:p>
            <a:r>
              <a:rPr lang="en-US" dirty="0"/>
              <a:t>DEMO:</a:t>
            </a:r>
            <a:br>
              <a:rPr lang="en-US" dirty="0"/>
            </a:br>
            <a:r>
              <a:rPr lang="en-US" sz="3200" dirty="0"/>
              <a:t>Microsoft Sentinel Lighthouse view</a:t>
            </a:r>
            <a:br>
              <a:rPr lang="en-US" sz="3200" dirty="0"/>
            </a:br>
            <a:r>
              <a:rPr lang="en-US" sz="3200" dirty="0"/>
              <a:t>Repositories</a:t>
            </a:r>
            <a:endParaRPr lang="en-US" dirty="0"/>
          </a:p>
        </p:txBody>
      </p:sp>
    </p:spTree>
    <p:extLst>
      <p:ext uri="{BB962C8B-B14F-4D97-AF65-F5344CB8AC3E}">
        <p14:creationId xmlns:p14="http://schemas.microsoft.com/office/powerpoint/2010/main" val="16842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pPr marR="0" lvl="0" algn="l" defTabSz="914367" rtl="0" eaLnBrk="1" fontAlgn="auto" latinLnBrk="0" hangingPunct="1">
              <a:lnSpc>
                <a:spcPct val="90000"/>
              </a:lnSpc>
              <a:spcBef>
                <a:spcPts val="0"/>
              </a:spcBef>
              <a:spcAft>
                <a:spcPts val="333"/>
              </a:spcAft>
              <a:buClrTx/>
              <a:buSzTx/>
              <a:tabLst/>
              <a:defRPr/>
            </a:pPr>
            <a:r>
              <a:rPr lang="en-US" sz="3600" b="0" i="0" u="none" strike="noStrike" dirty="0">
                <a:effectLst/>
              </a:rPr>
              <a:t>Basic and Analytics Log Ingestion, </a:t>
            </a:r>
            <a:br>
              <a:rPr lang="en-US" sz="3600" b="0" i="0" u="none" strike="noStrike" dirty="0">
                <a:effectLst/>
              </a:rPr>
            </a:br>
            <a:r>
              <a:rPr lang="en-US" sz="3600" b="0" i="0" u="none" strike="noStrike" dirty="0">
                <a:effectLst/>
              </a:rPr>
              <a:t>Search, Archiving and Data Restoration</a:t>
            </a:r>
          </a:p>
        </p:txBody>
      </p:sp>
    </p:spTree>
    <p:extLst>
      <p:ext uri="{BB962C8B-B14F-4D97-AF65-F5344CB8AC3E}">
        <p14:creationId xmlns:p14="http://schemas.microsoft.com/office/powerpoint/2010/main" val="4037298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sz="3600" b="0" i="0" u="none" strike="noStrike" dirty="0">
                <a:effectLst/>
              </a:rPr>
              <a:t>Basic and Analytics Log Ingestion</a:t>
            </a:r>
            <a:endParaRPr lang="en-US" dirty="0"/>
          </a:p>
        </p:txBody>
      </p:sp>
    </p:spTree>
    <p:extLst>
      <p:ext uri="{BB962C8B-B14F-4D97-AF65-F5344CB8AC3E}">
        <p14:creationId xmlns:p14="http://schemas.microsoft.com/office/powerpoint/2010/main" val="18764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r>
              <a:rPr lang="en-US" sz="3200" dirty="0"/>
              <a:t>Basic Logs vs. Analytics Logs</a:t>
            </a:r>
          </a:p>
        </p:txBody>
      </p:sp>
      <p:sp>
        <p:nvSpPr>
          <p:cNvPr id="4" name="Text Placeholder 3">
            <a:extLst>
              <a:ext uri="{FF2B5EF4-FFF2-40B4-BE49-F238E27FC236}">
                <a16:creationId xmlns:a16="http://schemas.microsoft.com/office/drawing/2014/main" id="{B46B5FBE-ECE3-D9B9-B97B-87989BDD42A9}"/>
              </a:ext>
            </a:extLst>
          </p:cNvPr>
          <p:cNvSpPr>
            <a:spLocks noGrp="1"/>
          </p:cNvSpPr>
          <p:nvPr>
            <p:ph type="body" sz="quarter" idx="10"/>
          </p:nvPr>
        </p:nvSpPr>
        <p:spPr>
          <a:xfrm>
            <a:off x="586389" y="1324207"/>
            <a:ext cx="11329385" cy="1317284"/>
          </a:xfrm>
        </p:spPr>
        <p:txBody>
          <a:bodyPr/>
          <a:lstStyle/>
          <a:p>
            <a:r>
              <a:rPr lang="en-US" dirty="0"/>
              <a:t>Two different log data plans, depending upon logging needs.</a:t>
            </a:r>
          </a:p>
          <a:p>
            <a:pPr marL="457200" indent="-457200">
              <a:buFont typeface="Wingdings" panose="05000000000000000000" pitchFamily="2" charset="2"/>
              <a:buChar char="§"/>
            </a:pPr>
            <a:r>
              <a:rPr lang="en-US" sz="2400" b="1" dirty="0"/>
              <a:t>Analytics</a:t>
            </a:r>
            <a:r>
              <a:rPr lang="en-US" sz="2400" dirty="0"/>
              <a:t>: regular ingestion cost; no cost per-query; longer retention</a:t>
            </a:r>
          </a:p>
          <a:p>
            <a:pPr marL="457200" indent="-457200">
              <a:buFont typeface="Wingdings" panose="05000000000000000000" pitchFamily="2" charset="2"/>
              <a:buChar char="§"/>
            </a:pPr>
            <a:r>
              <a:rPr lang="en-US" sz="2400" b="1" dirty="0"/>
              <a:t>Basic</a:t>
            </a:r>
            <a:r>
              <a:rPr lang="en-US" sz="2400" dirty="0"/>
              <a:t>: reduced ingestion cost; pay-per-query; shorter retention</a:t>
            </a:r>
          </a:p>
        </p:txBody>
      </p:sp>
      <p:pic>
        <p:nvPicPr>
          <p:cNvPr id="9" name="Picture 8">
            <a:extLst>
              <a:ext uri="{FF2B5EF4-FFF2-40B4-BE49-F238E27FC236}">
                <a16:creationId xmlns:a16="http://schemas.microsoft.com/office/drawing/2014/main" id="{64BE048C-80C9-00F2-7FCD-6032B116F3ED}"/>
              </a:ext>
            </a:extLst>
          </p:cNvPr>
          <p:cNvPicPr>
            <a:picLocks noChangeAspect="1"/>
          </p:cNvPicPr>
          <p:nvPr/>
        </p:nvPicPr>
        <p:blipFill>
          <a:blip r:embed="rId3"/>
          <a:stretch>
            <a:fillRect/>
          </a:stretch>
        </p:blipFill>
        <p:spPr>
          <a:xfrm>
            <a:off x="1225465" y="3016055"/>
            <a:ext cx="9741069" cy="3841945"/>
          </a:xfrm>
          <a:prstGeom prst="rect">
            <a:avLst/>
          </a:prstGeom>
        </p:spPr>
      </p:pic>
    </p:spTree>
    <p:extLst>
      <p:ext uri="{BB962C8B-B14F-4D97-AF65-F5344CB8AC3E}">
        <p14:creationId xmlns:p14="http://schemas.microsoft.com/office/powerpoint/2010/main" val="34180455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r>
              <a:rPr lang="en-US" sz="3200" dirty="0"/>
              <a:t>Changing the table plan </a:t>
            </a:r>
          </a:p>
        </p:txBody>
      </p:sp>
      <p:pic>
        <p:nvPicPr>
          <p:cNvPr id="4" name="Picture 3">
            <a:extLst>
              <a:ext uri="{FF2B5EF4-FFF2-40B4-BE49-F238E27FC236}">
                <a16:creationId xmlns:a16="http://schemas.microsoft.com/office/drawing/2014/main" id="{D8163ED4-FE1E-AB8B-9E4E-BD553D9B59D8}"/>
              </a:ext>
            </a:extLst>
          </p:cNvPr>
          <p:cNvPicPr>
            <a:picLocks noChangeAspect="1"/>
          </p:cNvPicPr>
          <p:nvPr/>
        </p:nvPicPr>
        <p:blipFill>
          <a:blip r:embed="rId3"/>
          <a:stretch>
            <a:fillRect/>
          </a:stretch>
        </p:blipFill>
        <p:spPr>
          <a:xfrm>
            <a:off x="588263" y="1534606"/>
            <a:ext cx="10020300" cy="486619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C0F7E277-C2A8-769E-9A28-AD27A2F9ACA5}"/>
              </a:ext>
            </a:extLst>
          </p:cNvPr>
          <p:cNvPicPr>
            <a:picLocks noChangeAspect="1"/>
          </p:cNvPicPr>
          <p:nvPr/>
        </p:nvPicPr>
        <p:blipFill>
          <a:blip r:embed="rId4"/>
          <a:stretch>
            <a:fillRect/>
          </a:stretch>
        </p:blipFill>
        <p:spPr>
          <a:xfrm>
            <a:off x="5050445" y="1448340"/>
            <a:ext cx="7046513" cy="50387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7836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1E90C-16E7-42C3-96D0-337EFCB21E4A}"/>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460D15DF-EF97-44E8-BCDF-D3F111A97291}"/>
              </a:ext>
            </a:extLst>
          </p:cNvPr>
          <p:cNvSpPr>
            <a:spLocks noGrp="1"/>
          </p:cNvSpPr>
          <p:nvPr>
            <p:ph type="body" sz="quarter" idx="10"/>
          </p:nvPr>
        </p:nvSpPr>
        <p:spPr>
          <a:xfrm>
            <a:off x="584200" y="1368425"/>
            <a:ext cx="5511800" cy="4961358"/>
          </a:xfrm>
        </p:spPr>
        <p:txBody>
          <a:bodyPr/>
          <a:lstStyle/>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dirty="0">
                <a:solidFill>
                  <a:srgbClr val="000000"/>
                </a:solidFill>
                <a:latin typeface="+mn-lt"/>
              </a:rPr>
              <a:t>I</a:t>
            </a:r>
            <a:r>
              <a:rPr lang="en-US" b="0" i="0" u="none" strike="noStrike" dirty="0">
                <a:solidFill>
                  <a:srgbClr val="000000"/>
                </a:solidFill>
                <a:effectLst/>
                <a:latin typeface="+mn-lt"/>
              </a:rPr>
              <a:t>ngest Syslog and CEF logs to Microsoft Sentinel</a:t>
            </a: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endParaRPr lang="en-US" b="0" i="0" u="none" strike="noStrike" dirty="0">
              <a:solidFill>
                <a:srgbClr val="000000"/>
              </a:solidFill>
              <a:effectLst/>
              <a:latin typeface="+mn-lt"/>
            </a:endParaRP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b="0" i="0" u="none" strike="noStrike" dirty="0">
                <a:solidFill>
                  <a:srgbClr val="000000"/>
                </a:solidFill>
                <a:effectLst/>
                <a:latin typeface="+mn-lt"/>
              </a:rPr>
              <a:t>MSSP and Azure Lighthouse</a:t>
            </a: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endParaRPr lang="en-US" b="0" i="0" u="none" strike="noStrike" dirty="0">
              <a:solidFill>
                <a:srgbClr val="000000"/>
              </a:solidFill>
              <a:effectLst/>
              <a:latin typeface="+mn-lt"/>
            </a:endParaRP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b="0" i="0" u="none" strike="noStrike" dirty="0">
                <a:solidFill>
                  <a:srgbClr val="000000"/>
                </a:solidFill>
                <a:effectLst/>
                <a:latin typeface="+mn-lt"/>
              </a:rPr>
              <a:t>Basic and Analytics Log Ingestion, Search, Archiving and Data Restoration</a:t>
            </a: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endParaRPr lang="en-US" b="0" i="0" u="none" strike="noStrike" dirty="0">
              <a:solidFill>
                <a:srgbClr val="000000"/>
              </a:solidFill>
              <a:effectLst/>
              <a:latin typeface="+mn-lt"/>
            </a:endParaRP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b="0" i="0" u="none" strike="noStrike" dirty="0">
                <a:solidFill>
                  <a:srgbClr val="000000"/>
                </a:solidFill>
                <a:effectLst/>
                <a:latin typeface="+mn-lt"/>
              </a:rPr>
              <a:t>Watchlists</a:t>
            </a: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endParaRPr lang="en-US" b="0" i="0" u="none" strike="noStrike" dirty="0">
              <a:solidFill>
                <a:srgbClr val="000000"/>
              </a:solidFill>
              <a:effectLst/>
              <a:latin typeface="+mn-lt"/>
            </a:endParaRP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b="0" i="0" u="none" strike="noStrike" dirty="0">
                <a:solidFill>
                  <a:srgbClr val="000000"/>
                </a:solidFill>
                <a:effectLst/>
                <a:latin typeface="+mn-lt"/>
              </a:rPr>
              <a:t>Analytics Rules</a:t>
            </a:r>
            <a:endParaRPr lang="en-US" sz="900" dirty="0">
              <a:latin typeface="+mn-lt"/>
            </a:endParaRPr>
          </a:p>
        </p:txBody>
      </p:sp>
    </p:spTree>
    <p:extLst>
      <p:ext uri="{BB962C8B-B14F-4D97-AF65-F5344CB8AC3E}">
        <p14:creationId xmlns:p14="http://schemas.microsoft.com/office/powerpoint/2010/main" val="4269186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dirty="0"/>
              <a:t>Search</a:t>
            </a:r>
          </a:p>
        </p:txBody>
      </p:sp>
    </p:spTree>
    <p:extLst>
      <p:ext uri="{BB962C8B-B14F-4D97-AF65-F5344CB8AC3E}">
        <p14:creationId xmlns:p14="http://schemas.microsoft.com/office/powerpoint/2010/main" val="93893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r>
              <a:rPr lang="en-US" sz="3200" dirty="0"/>
              <a:t>Search jobs in Log Analytics </a:t>
            </a:r>
          </a:p>
        </p:txBody>
      </p:sp>
      <p:sp>
        <p:nvSpPr>
          <p:cNvPr id="4" name="Text Placeholder 3">
            <a:extLst>
              <a:ext uri="{FF2B5EF4-FFF2-40B4-BE49-F238E27FC236}">
                <a16:creationId xmlns:a16="http://schemas.microsoft.com/office/drawing/2014/main" id="{B46B5FBE-ECE3-D9B9-B97B-87989BDD42A9}"/>
              </a:ext>
            </a:extLst>
          </p:cNvPr>
          <p:cNvSpPr>
            <a:spLocks noGrp="1"/>
          </p:cNvSpPr>
          <p:nvPr>
            <p:ph type="body" sz="quarter" idx="10"/>
          </p:nvPr>
        </p:nvSpPr>
        <p:spPr>
          <a:xfrm>
            <a:off x="586390" y="1291495"/>
            <a:ext cx="11018520" cy="2843855"/>
          </a:xfrm>
        </p:spPr>
        <p:txBody>
          <a:bodyPr/>
          <a:lstStyle/>
          <a:p>
            <a:pPr marL="457200" indent="-457200">
              <a:buFont typeface="Wingdings" panose="05000000000000000000" pitchFamily="2" charset="2"/>
              <a:buChar char="§"/>
            </a:pPr>
            <a:r>
              <a:rPr lang="en-US" dirty="0"/>
              <a:t>Search jobs are used to collect records into a new search table for additional analytics</a:t>
            </a:r>
          </a:p>
          <a:p>
            <a:pPr marL="457200" indent="-457200">
              <a:buFont typeface="Wingdings" panose="05000000000000000000" pitchFamily="2" charset="2"/>
              <a:buChar char="§"/>
            </a:pPr>
            <a:r>
              <a:rPr lang="en-US" dirty="0"/>
              <a:t>Typically used to process queries in extremely large datasets</a:t>
            </a:r>
          </a:p>
          <a:p>
            <a:pPr marL="457200" indent="-457200">
              <a:buFont typeface="Wingdings" panose="05000000000000000000" pitchFamily="2" charset="2"/>
              <a:buChar char="§"/>
            </a:pPr>
            <a:r>
              <a:rPr lang="en-US" dirty="0"/>
              <a:t>Run from Search blade in Sentinel or use “Search job mode” in Log Analytics workspace</a:t>
            </a:r>
          </a:p>
          <a:p>
            <a:endParaRPr lang="en-US" dirty="0"/>
          </a:p>
        </p:txBody>
      </p:sp>
      <p:pic>
        <p:nvPicPr>
          <p:cNvPr id="6" name="Picture 5">
            <a:extLst>
              <a:ext uri="{FF2B5EF4-FFF2-40B4-BE49-F238E27FC236}">
                <a16:creationId xmlns:a16="http://schemas.microsoft.com/office/drawing/2014/main" id="{152CC12A-4FA3-A9C2-1489-90241294E5EF}"/>
              </a:ext>
            </a:extLst>
          </p:cNvPr>
          <p:cNvPicPr>
            <a:picLocks noChangeAspect="1"/>
          </p:cNvPicPr>
          <p:nvPr/>
        </p:nvPicPr>
        <p:blipFill>
          <a:blip r:embed="rId3"/>
          <a:stretch>
            <a:fillRect/>
          </a:stretch>
        </p:blipFill>
        <p:spPr>
          <a:xfrm>
            <a:off x="522533" y="3838056"/>
            <a:ext cx="11146233" cy="29151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06414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r>
              <a:rPr lang="en-US" sz="3200" dirty="0"/>
              <a:t>Considerations for Search jobs</a:t>
            </a:r>
          </a:p>
        </p:txBody>
      </p:sp>
      <p:sp>
        <p:nvSpPr>
          <p:cNvPr id="4" name="Text Placeholder 3">
            <a:extLst>
              <a:ext uri="{FF2B5EF4-FFF2-40B4-BE49-F238E27FC236}">
                <a16:creationId xmlns:a16="http://schemas.microsoft.com/office/drawing/2014/main" id="{B46B5FBE-ECE3-D9B9-B97B-87989BDD42A9}"/>
              </a:ext>
            </a:extLst>
          </p:cNvPr>
          <p:cNvSpPr>
            <a:spLocks noGrp="1"/>
          </p:cNvSpPr>
          <p:nvPr>
            <p:ph type="body" sz="quarter" idx="10"/>
          </p:nvPr>
        </p:nvSpPr>
        <p:spPr>
          <a:xfrm>
            <a:off x="586389" y="1278063"/>
            <a:ext cx="11020394" cy="3323987"/>
          </a:xfrm>
        </p:spPr>
        <p:txBody>
          <a:bodyPr/>
          <a:lstStyle/>
          <a:p>
            <a:pPr marL="457200" indent="-457200">
              <a:buFont typeface="Wingdings" panose="05000000000000000000" pitchFamily="2" charset="2"/>
              <a:buChar char="§"/>
            </a:pPr>
            <a:r>
              <a:rPr lang="en-US" sz="2400" dirty="0"/>
              <a:t>Weigh cost-benefits of running a Search job vs. Restore job from a specific time range or paying per-query charges on Basic logs</a:t>
            </a:r>
          </a:p>
          <a:p>
            <a:pPr marL="457200" indent="-457200">
              <a:buFont typeface="Wingdings" panose="05000000000000000000" pitchFamily="2" charset="2"/>
              <a:buChar char="§"/>
            </a:pPr>
            <a:r>
              <a:rPr lang="en-US" sz="2400" dirty="0"/>
              <a:t>Running a search job also incurs processing charges, so optimize queries as much as possible</a:t>
            </a:r>
          </a:p>
          <a:p>
            <a:pPr marL="457200" indent="-457200">
              <a:buFont typeface="Wingdings" panose="05000000000000000000" pitchFamily="2" charset="2"/>
              <a:buChar char="§"/>
            </a:pPr>
            <a:r>
              <a:rPr lang="en-US" sz="2400" dirty="0"/>
              <a:t>Be aware of the </a:t>
            </a:r>
            <a:r>
              <a:rPr lang="en-US" sz="2400" dirty="0">
                <a:hlinkClick r:id="rId3"/>
              </a:rPr>
              <a:t>limitations of Search</a:t>
            </a:r>
            <a:endParaRPr lang="en-US" sz="2400" dirty="0"/>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endParaRPr lang="en-US" sz="2400" dirty="0"/>
          </a:p>
        </p:txBody>
      </p:sp>
      <p:pic>
        <p:nvPicPr>
          <p:cNvPr id="12" name="Picture 11">
            <a:extLst>
              <a:ext uri="{FF2B5EF4-FFF2-40B4-BE49-F238E27FC236}">
                <a16:creationId xmlns:a16="http://schemas.microsoft.com/office/drawing/2014/main" id="{92CC3E7F-A5B1-D1C9-80C6-C65D353AD049}"/>
              </a:ext>
            </a:extLst>
          </p:cNvPr>
          <p:cNvPicPr>
            <a:picLocks noChangeAspect="1"/>
          </p:cNvPicPr>
          <p:nvPr/>
        </p:nvPicPr>
        <p:blipFill>
          <a:blip r:embed="rId4"/>
          <a:stretch>
            <a:fillRect/>
          </a:stretch>
        </p:blipFill>
        <p:spPr>
          <a:xfrm>
            <a:off x="2208998" y="3455386"/>
            <a:ext cx="7973226" cy="33239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79791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129D-6C8A-57FC-0464-B9E528462561}"/>
              </a:ext>
            </a:extLst>
          </p:cNvPr>
          <p:cNvSpPr>
            <a:spLocks noGrp="1"/>
          </p:cNvSpPr>
          <p:nvPr>
            <p:ph type="title"/>
          </p:nvPr>
        </p:nvSpPr>
        <p:spPr>
          <a:xfrm>
            <a:off x="588263" y="457200"/>
            <a:ext cx="11018520" cy="984885"/>
          </a:xfrm>
        </p:spPr>
        <p:txBody>
          <a:bodyPr/>
          <a:lstStyle/>
          <a:p>
            <a:r>
              <a:rPr lang="en-US" sz="3200" dirty="0"/>
              <a:t>View completed Search </a:t>
            </a:r>
            <a:br>
              <a:rPr lang="en-US" sz="3200" dirty="0"/>
            </a:br>
            <a:r>
              <a:rPr lang="en-US" sz="3200" dirty="0"/>
              <a:t>jobs in Sentinel</a:t>
            </a:r>
          </a:p>
        </p:txBody>
      </p:sp>
      <p:sp>
        <p:nvSpPr>
          <p:cNvPr id="3" name="Text Placeholder 2">
            <a:extLst>
              <a:ext uri="{FF2B5EF4-FFF2-40B4-BE49-F238E27FC236}">
                <a16:creationId xmlns:a16="http://schemas.microsoft.com/office/drawing/2014/main" id="{85BD66AC-242D-6BE2-3847-797F02B3F0DB}"/>
              </a:ext>
            </a:extLst>
          </p:cNvPr>
          <p:cNvSpPr>
            <a:spLocks noGrp="1"/>
          </p:cNvSpPr>
          <p:nvPr>
            <p:ph type="body" sz="quarter" idx="10"/>
          </p:nvPr>
        </p:nvSpPr>
        <p:spPr>
          <a:xfrm>
            <a:off x="588263" y="1739170"/>
            <a:ext cx="5366735" cy="4505849"/>
          </a:xfrm>
        </p:spPr>
        <p:txBody>
          <a:bodyPr/>
          <a:lstStyle/>
          <a:p>
            <a:pPr marL="342900" indent="-342900">
              <a:buFont typeface="Wingdings" panose="05000000000000000000" pitchFamily="2" charset="2"/>
              <a:buChar char="§"/>
            </a:pPr>
            <a:r>
              <a:rPr lang="en-US" sz="2400" dirty="0"/>
              <a:t>Search results are stored in tables with *_SRCH suffix</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Locate search results in Saved Searches tab</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View the results of Search query</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Delete search results when investigation is complete to reduce costs for storage</a:t>
            </a:r>
          </a:p>
        </p:txBody>
      </p:sp>
      <p:pic>
        <p:nvPicPr>
          <p:cNvPr id="7" name="Picture 6">
            <a:extLst>
              <a:ext uri="{FF2B5EF4-FFF2-40B4-BE49-F238E27FC236}">
                <a16:creationId xmlns:a16="http://schemas.microsoft.com/office/drawing/2014/main" id="{06634992-8DD9-B096-94F6-C4A581ED0085}"/>
              </a:ext>
            </a:extLst>
          </p:cNvPr>
          <p:cNvPicPr>
            <a:picLocks noChangeAspect="1"/>
          </p:cNvPicPr>
          <p:nvPr/>
        </p:nvPicPr>
        <p:blipFill>
          <a:blip r:embed="rId3"/>
          <a:stretch>
            <a:fillRect/>
          </a:stretch>
        </p:blipFill>
        <p:spPr>
          <a:xfrm>
            <a:off x="6467330" y="457200"/>
            <a:ext cx="5620039" cy="6007409"/>
          </a:xfrm>
          <a:prstGeom prst="rect">
            <a:avLst/>
          </a:prstGeom>
          <a:ln>
            <a:noFill/>
          </a:ln>
          <a:effectLst>
            <a:outerShdw blurRad="190500" algn="tl" rotWithShape="0">
              <a:srgbClr val="000000">
                <a:alpha val="70000"/>
              </a:srgbClr>
            </a:outerShdw>
          </a:effectLst>
        </p:spPr>
      </p:pic>
      <p:cxnSp>
        <p:nvCxnSpPr>
          <p:cNvPr id="9" name="Straight Arrow Connector 8">
            <a:extLst>
              <a:ext uri="{FF2B5EF4-FFF2-40B4-BE49-F238E27FC236}">
                <a16:creationId xmlns:a16="http://schemas.microsoft.com/office/drawing/2014/main" id="{A235541F-5DC4-934F-5C90-5D8B50B31691}"/>
              </a:ext>
            </a:extLst>
          </p:cNvPr>
          <p:cNvCxnSpPr>
            <a:cxnSpLocks/>
          </p:cNvCxnSpPr>
          <p:nvPr/>
        </p:nvCxnSpPr>
        <p:spPr>
          <a:xfrm>
            <a:off x="5264944" y="4550569"/>
            <a:ext cx="4002881" cy="1564481"/>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C7A0FD7-57C5-0B24-6B27-09A686739536}"/>
              </a:ext>
            </a:extLst>
          </p:cNvPr>
          <p:cNvCxnSpPr>
            <a:cxnSpLocks/>
          </p:cNvCxnSpPr>
          <p:nvPr/>
        </p:nvCxnSpPr>
        <p:spPr>
          <a:xfrm>
            <a:off x="3457575" y="2352675"/>
            <a:ext cx="5770279" cy="542925"/>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508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2F6AF-0DF6-397E-3153-4A778FF8B2CF}"/>
              </a:ext>
            </a:extLst>
          </p:cNvPr>
          <p:cNvSpPr>
            <a:spLocks noGrp="1"/>
          </p:cNvSpPr>
          <p:nvPr>
            <p:ph type="title"/>
          </p:nvPr>
        </p:nvSpPr>
        <p:spPr>
          <a:xfrm>
            <a:off x="585216" y="2985802"/>
            <a:ext cx="9144000" cy="941796"/>
          </a:xfrm>
        </p:spPr>
        <p:txBody>
          <a:bodyPr/>
          <a:lstStyle/>
          <a:p>
            <a:r>
              <a:rPr lang="en-US" dirty="0"/>
              <a:t>DEMO:</a:t>
            </a:r>
            <a:br>
              <a:rPr lang="en-US" dirty="0"/>
            </a:br>
            <a:r>
              <a:rPr lang="en-US" sz="3200" dirty="0"/>
              <a:t>Search logs</a:t>
            </a:r>
            <a:endParaRPr lang="en-US" dirty="0"/>
          </a:p>
        </p:txBody>
      </p:sp>
    </p:spTree>
    <p:extLst>
      <p:ext uri="{BB962C8B-B14F-4D97-AF65-F5344CB8AC3E}">
        <p14:creationId xmlns:p14="http://schemas.microsoft.com/office/powerpoint/2010/main" val="28010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dirty="0"/>
              <a:t>Archiving and Data Restoration</a:t>
            </a:r>
          </a:p>
        </p:txBody>
      </p:sp>
    </p:spTree>
    <p:extLst>
      <p:ext uri="{BB962C8B-B14F-4D97-AF65-F5344CB8AC3E}">
        <p14:creationId xmlns:p14="http://schemas.microsoft.com/office/powerpoint/2010/main" val="7812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r>
              <a:rPr lang="en-US" sz="3200" dirty="0"/>
              <a:t>Understanding retention and archiving</a:t>
            </a:r>
          </a:p>
        </p:txBody>
      </p:sp>
      <p:sp>
        <p:nvSpPr>
          <p:cNvPr id="4" name="Text Placeholder 3">
            <a:extLst>
              <a:ext uri="{FF2B5EF4-FFF2-40B4-BE49-F238E27FC236}">
                <a16:creationId xmlns:a16="http://schemas.microsoft.com/office/drawing/2014/main" id="{B46B5FBE-ECE3-D9B9-B97B-87989BDD42A9}"/>
              </a:ext>
            </a:extLst>
          </p:cNvPr>
          <p:cNvSpPr>
            <a:spLocks noGrp="1"/>
          </p:cNvSpPr>
          <p:nvPr>
            <p:ph type="body" sz="quarter" idx="10"/>
          </p:nvPr>
        </p:nvSpPr>
        <p:spPr>
          <a:xfrm>
            <a:off x="588263" y="1367695"/>
            <a:ext cx="11018520" cy="1809726"/>
          </a:xfrm>
        </p:spPr>
        <p:txBody>
          <a:bodyPr/>
          <a:lstStyle/>
          <a:p>
            <a:pPr marL="457200" indent="-457200">
              <a:buFont typeface="Wingdings" panose="05000000000000000000" pitchFamily="2" charset="2"/>
              <a:buChar char="§"/>
            </a:pPr>
            <a:r>
              <a:rPr lang="en-US" b="1" i="0" dirty="0">
                <a:solidFill>
                  <a:srgbClr val="161616"/>
                </a:solidFill>
                <a:effectLst/>
                <a:latin typeface="Segoe UI" panose="020B0502040204020203" pitchFamily="34" charset="0"/>
              </a:rPr>
              <a:t>Retention policies </a:t>
            </a:r>
            <a:r>
              <a:rPr lang="en-US" b="0" i="0" dirty="0">
                <a:solidFill>
                  <a:srgbClr val="161616"/>
                </a:solidFill>
                <a:effectLst/>
                <a:latin typeface="Segoe UI" panose="020B0502040204020203" pitchFamily="34" charset="0"/>
              </a:rPr>
              <a:t>define when to remove or archive data in a </a:t>
            </a:r>
            <a:r>
              <a:rPr lang="en-US" b="0" i="0" u="none" strike="noStrike" dirty="0">
                <a:effectLst/>
                <a:latin typeface="Segoe UI" panose="020B0502040204020203" pitchFamily="34" charset="0"/>
              </a:rPr>
              <a:t>Log Analytics workspace</a:t>
            </a:r>
            <a:endParaRPr lang="en-US" b="0" i="0" dirty="0">
              <a:solidFill>
                <a:srgbClr val="161616"/>
              </a:solidFill>
              <a:effectLst/>
              <a:latin typeface="Segoe UI" panose="020B0502040204020203" pitchFamily="34" charset="0"/>
            </a:endParaRPr>
          </a:p>
          <a:p>
            <a:pPr marL="457200" indent="-457200">
              <a:buFont typeface="Wingdings" panose="05000000000000000000" pitchFamily="2" charset="2"/>
              <a:buChar char="§"/>
            </a:pPr>
            <a:r>
              <a:rPr lang="en-US" b="1" i="0" dirty="0">
                <a:solidFill>
                  <a:srgbClr val="161616"/>
                </a:solidFill>
                <a:effectLst/>
                <a:latin typeface="Segoe UI" panose="020B0502040204020203" pitchFamily="34" charset="0"/>
              </a:rPr>
              <a:t>Archiving</a:t>
            </a:r>
            <a:r>
              <a:rPr lang="en-US" b="0" i="0" dirty="0">
                <a:solidFill>
                  <a:srgbClr val="161616"/>
                </a:solidFill>
                <a:effectLst/>
                <a:latin typeface="Segoe UI" panose="020B0502040204020203" pitchFamily="34" charset="0"/>
              </a:rPr>
              <a:t> lets you keep older, less used data in your workspace at a reduced cost</a:t>
            </a:r>
            <a:endParaRPr lang="en-US" dirty="0"/>
          </a:p>
        </p:txBody>
      </p:sp>
      <p:pic>
        <p:nvPicPr>
          <p:cNvPr id="6" name="Picture 5">
            <a:extLst>
              <a:ext uri="{FF2B5EF4-FFF2-40B4-BE49-F238E27FC236}">
                <a16:creationId xmlns:a16="http://schemas.microsoft.com/office/drawing/2014/main" id="{0A4771F6-D877-4525-D1F6-6E344F5502F0}"/>
              </a:ext>
            </a:extLst>
          </p:cNvPr>
          <p:cNvPicPr>
            <a:picLocks noChangeAspect="1"/>
          </p:cNvPicPr>
          <p:nvPr/>
        </p:nvPicPr>
        <p:blipFill>
          <a:blip r:embed="rId3"/>
          <a:stretch>
            <a:fillRect/>
          </a:stretch>
        </p:blipFill>
        <p:spPr>
          <a:xfrm>
            <a:off x="1148809" y="3321932"/>
            <a:ext cx="10138315" cy="3463779"/>
          </a:xfrm>
          <a:prstGeom prst="rect">
            <a:avLst/>
          </a:prstGeom>
        </p:spPr>
      </p:pic>
    </p:spTree>
    <p:extLst>
      <p:ext uri="{BB962C8B-B14F-4D97-AF65-F5344CB8AC3E}">
        <p14:creationId xmlns:p14="http://schemas.microsoft.com/office/powerpoint/2010/main" val="8981445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pPr algn="l"/>
            <a:r>
              <a:rPr lang="en-US" sz="3200" i="0" dirty="0">
                <a:solidFill>
                  <a:srgbClr val="161616"/>
                </a:solidFill>
                <a:effectLst/>
              </a:rPr>
              <a:t>Set retention and archive policy </a:t>
            </a:r>
            <a:r>
              <a:rPr lang="en-US" sz="3200" i="1" dirty="0">
                <a:solidFill>
                  <a:srgbClr val="161616"/>
                </a:solidFill>
                <a:effectLst/>
              </a:rPr>
              <a:t>by table</a:t>
            </a:r>
          </a:p>
        </p:txBody>
      </p:sp>
      <p:sp>
        <p:nvSpPr>
          <p:cNvPr id="4" name="Text Placeholder 3">
            <a:extLst>
              <a:ext uri="{FF2B5EF4-FFF2-40B4-BE49-F238E27FC236}">
                <a16:creationId xmlns:a16="http://schemas.microsoft.com/office/drawing/2014/main" id="{B46B5FBE-ECE3-D9B9-B97B-87989BDD42A9}"/>
              </a:ext>
            </a:extLst>
          </p:cNvPr>
          <p:cNvSpPr>
            <a:spLocks noGrp="1"/>
          </p:cNvSpPr>
          <p:nvPr>
            <p:ph type="body" sz="quarter" idx="10"/>
          </p:nvPr>
        </p:nvSpPr>
        <p:spPr>
          <a:xfrm>
            <a:off x="586390" y="1310817"/>
            <a:ext cx="4776185" cy="4862870"/>
          </a:xfrm>
        </p:spPr>
        <p:txBody>
          <a:bodyPr/>
          <a:lstStyle/>
          <a:p>
            <a:pPr marL="457200" indent="-457200">
              <a:buFont typeface="Wingdings" panose="05000000000000000000" pitchFamily="2" charset="2"/>
              <a:buChar char="§"/>
            </a:pPr>
            <a:r>
              <a:rPr lang="en-US" dirty="0"/>
              <a:t>Tables in workspace inherit Log Analytics Workspace interactive settings by default.</a:t>
            </a:r>
          </a:p>
          <a:p>
            <a:pPr marL="457200" indent="-457200">
              <a:buFont typeface="Wingdings" panose="05000000000000000000" pitchFamily="2" charset="2"/>
              <a:buChar char="§"/>
            </a:pPr>
            <a:endParaRPr lang="en-US" sz="2000" dirty="0"/>
          </a:p>
          <a:p>
            <a:pPr marL="457200" indent="-457200">
              <a:buFont typeface="Wingdings" panose="05000000000000000000" pitchFamily="2" charset="2"/>
              <a:buChar char="§"/>
            </a:pPr>
            <a:r>
              <a:rPr lang="en-US" dirty="0"/>
              <a:t>Most tables can be changed to a different interactive retention setting</a:t>
            </a:r>
          </a:p>
          <a:p>
            <a:pPr marL="457200" indent="-457200">
              <a:buFont typeface="Wingdings" panose="05000000000000000000" pitchFamily="2" charset="2"/>
              <a:buChar char="§"/>
            </a:pPr>
            <a:endParaRPr lang="en-US" sz="2000" dirty="0"/>
          </a:p>
          <a:p>
            <a:pPr marL="457200" indent="-457200">
              <a:buFont typeface="Wingdings" panose="05000000000000000000" pitchFamily="2" charset="2"/>
              <a:buChar char="§"/>
            </a:pPr>
            <a:r>
              <a:rPr lang="en-US" dirty="0"/>
              <a:t>Exception is the legacy Free Trial pricing tier</a:t>
            </a:r>
          </a:p>
        </p:txBody>
      </p:sp>
      <p:pic>
        <p:nvPicPr>
          <p:cNvPr id="6" name="Picture 5">
            <a:extLst>
              <a:ext uri="{FF2B5EF4-FFF2-40B4-BE49-F238E27FC236}">
                <a16:creationId xmlns:a16="http://schemas.microsoft.com/office/drawing/2014/main" id="{BE79C896-50CA-4386-6039-DA1487AE5B6B}"/>
              </a:ext>
            </a:extLst>
          </p:cNvPr>
          <p:cNvPicPr>
            <a:picLocks noChangeAspect="1"/>
          </p:cNvPicPr>
          <p:nvPr/>
        </p:nvPicPr>
        <p:blipFill>
          <a:blip r:embed="rId3"/>
          <a:stretch>
            <a:fillRect/>
          </a:stretch>
        </p:blipFill>
        <p:spPr>
          <a:xfrm>
            <a:off x="5890710" y="1257300"/>
            <a:ext cx="6091946" cy="464835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ECD99B52-588F-6DA6-FD8E-A5C65DEB6D85}"/>
              </a:ext>
            </a:extLst>
          </p:cNvPr>
          <p:cNvPicPr>
            <a:picLocks noChangeAspect="1"/>
          </p:cNvPicPr>
          <p:nvPr/>
        </p:nvPicPr>
        <p:blipFill>
          <a:blip r:embed="rId4"/>
          <a:stretch>
            <a:fillRect/>
          </a:stretch>
        </p:blipFill>
        <p:spPr>
          <a:xfrm>
            <a:off x="5890710" y="1269912"/>
            <a:ext cx="6091946" cy="5166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1663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0813-5DB1-700F-F995-4E75F1D833B7}"/>
              </a:ext>
            </a:extLst>
          </p:cNvPr>
          <p:cNvSpPr>
            <a:spLocks noGrp="1"/>
          </p:cNvSpPr>
          <p:nvPr>
            <p:ph type="title"/>
          </p:nvPr>
        </p:nvSpPr>
        <p:spPr>
          <a:xfrm>
            <a:off x="588263" y="457200"/>
            <a:ext cx="11018520" cy="492443"/>
          </a:xfrm>
        </p:spPr>
        <p:txBody>
          <a:bodyPr/>
          <a:lstStyle/>
          <a:p>
            <a:r>
              <a:rPr lang="it-IT" sz="3200" dirty="0"/>
              <a:t>Restoring logs in Azure Monitor</a:t>
            </a:r>
            <a:endParaRPr lang="en-US" sz="3200" dirty="0"/>
          </a:p>
        </p:txBody>
      </p:sp>
      <p:sp>
        <p:nvSpPr>
          <p:cNvPr id="4" name="Text Placeholder 3">
            <a:extLst>
              <a:ext uri="{FF2B5EF4-FFF2-40B4-BE49-F238E27FC236}">
                <a16:creationId xmlns:a16="http://schemas.microsoft.com/office/drawing/2014/main" id="{B46B5FBE-ECE3-D9B9-B97B-87989BDD42A9}"/>
              </a:ext>
            </a:extLst>
          </p:cNvPr>
          <p:cNvSpPr>
            <a:spLocks noGrp="1"/>
          </p:cNvSpPr>
          <p:nvPr>
            <p:ph type="body" sz="quarter" idx="10"/>
          </p:nvPr>
        </p:nvSpPr>
        <p:spPr>
          <a:xfrm>
            <a:off x="497982" y="1344740"/>
            <a:ext cx="11196035" cy="5478423"/>
          </a:xfrm>
        </p:spPr>
        <p:txBody>
          <a:bodyPr/>
          <a:lstStyle/>
          <a:p>
            <a:pPr marL="457200" indent="-457200">
              <a:buFont typeface="Wingdings" panose="05000000000000000000" pitchFamily="2" charset="2"/>
              <a:buChar char="§"/>
            </a:pPr>
            <a:r>
              <a:rPr lang="en-US" sz="2400" dirty="0"/>
              <a:t>Restoring log data is done either through the </a:t>
            </a:r>
            <a:r>
              <a:rPr lang="en-US" sz="2400" b="1" dirty="0"/>
              <a:t>Tables </a:t>
            </a:r>
            <a:r>
              <a:rPr lang="en-US" sz="2400" b="1" dirty="0">
                <a:sym typeface="Wingdings" panose="05000000000000000000" pitchFamily="2" charset="2"/>
              </a:rPr>
              <a:t></a:t>
            </a:r>
            <a:r>
              <a:rPr lang="en-US" sz="2400" b="1" dirty="0"/>
              <a:t> Create or Update API</a:t>
            </a:r>
            <a:r>
              <a:rPr lang="en-US" sz="2400" dirty="0"/>
              <a:t> or via the Azure CLI using </a:t>
            </a:r>
            <a:r>
              <a:rPr lang="en-US" sz="2400" b="1" i="1" dirty="0" err="1">
                <a:solidFill>
                  <a:srgbClr val="161616"/>
                </a:solidFill>
                <a:effectLst/>
                <a:latin typeface="Segoe UI" panose="020B0502040204020203" pitchFamily="34" charset="0"/>
              </a:rPr>
              <a:t>az</a:t>
            </a:r>
            <a:r>
              <a:rPr lang="en-US" sz="2400" b="1" i="1" dirty="0">
                <a:solidFill>
                  <a:srgbClr val="161616"/>
                </a:solidFill>
                <a:effectLst/>
                <a:latin typeface="Segoe UI" panose="020B0502040204020203" pitchFamily="34" charset="0"/>
              </a:rPr>
              <a:t> monitor log-analytics workspace table restore create</a:t>
            </a:r>
            <a:r>
              <a:rPr lang="en-US" sz="2400" b="1" i="0" dirty="0">
                <a:solidFill>
                  <a:srgbClr val="161616"/>
                </a:solidFill>
                <a:effectLst/>
                <a:latin typeface="Segoe UI" panose="020B0502040204020203" pitchFamily="34" charset="0"/>
              </a:rPr>
              <a:t> </a:t>
            </a:r>
            <a:r>
              <a:rPr lang="en-US" sz="2400" i="0" dirty="0">
                <a:solidFill>
                  <a:srgbClr val="161616"/>
                </a:solidFill>
                <a:effectLst/>
                <a:latin typeface="Segoe UI" panose="020B0502040204020203" pitchFamily="34" charset="0"/>
              </a:rPr>
              <a:t>command</a:t>
            </a:r>
          </a:p>
          <a:p>
            <a:pPr marL="457200" indent="-457200">
              <a:buFont typeface="Wingdings" panose="05000000000000000000" pitchFamily="2" charset="2"/>
              <a:buChar char="§"/>
            </a:pPr>
            <a:endParaRPr lang="en-US" sz="1800" dirty="0"/>
          </a:p>
          <a:p>
            <a:pPr marL="457200" indent="-457200">
              <a:buFont typeface="Wingdings" panose="05000000000000000000" pitchFamily="2" charset="2"/>
              <a:buChar char="§"/>
            </a:pPr>
            <a:r>
              <a:rPr lang="en-US" sz="2400" dirty="0"/>
              <a:t>Restore job makes a </a:t>
            </a:r>
            <a:r>
              <a:rPr lang="en-US" sz="2400" i="1" dirty="0"/>
              <a:t>specific time range of data </a:t>
            </a:r>
            <a:r>
              <a:rPr lang="en-US" sz="2400" dirty="0"/>
              <a:t>in a table available for high-performance queries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Restore jobs also allow you to execute very long-running queries (&gt;10 minutes) </a:t>
            </a:r>
          </a:p>
          <a:p>
            <a:pPr marL="457200" indent="-457200">
              <a:buFont typeface="Wingdings" panose="05000000000000000000" pitchFamily="2" charset="2"/>
              <a:buChar char="§"/>
            </a:pPr>
            <a:endParaRPr lang="en-US" sz="1800" dirty="0"/>
          </a:p>
          <a:p>
            <a:pPr marL="457200" indent="-457200">
              <a:buFont typeface="Wingdings" panose="05000000000000000000" pitchFamily="2" charset="2"/>
              <a:buChar char="§"/>
            </a:pPr>
            <a:r>
              <a:rPr lang="en-US" sz="2400" dirty="0"/>
              <a:t>Search and Restore are both methods of accessing archived data:</a:t>
            </a:r>
          </a:p>
          <a:p>
            <a:pPr marL="685800" lvl="1" indent="-457200">
              <a:buFont typeface="Wingdings" panose="05000000000000000000" pitchFamily="2" charset="2"/>
              <a:buChar char="§"/>
            </a:pPr>
            <a:r>
              <a:rPr lang="en-US" dirty="0"/>
              <a:t>Use </a:t>
            </a:r>
            <a:r>
              <a:rPr lang="en-US" b="1" dirty="0"/>
              <a:t>Search</a:t>
            </a:r>
            <a:r>
              <a:rPr lang="en-US" dirty="0"/>
              <a:t> jobs when you are looking for something specific (e.g., SERVER001)</a:t>
            </a:r>
          </a:p>
          <a:p>
            <a:pPr marL="685800" lvl="1" indent="-457200">
              <a:buFont typeface="Wingdings" panose="05000000000000000000" pitchFamily="2" charset="2"/>
              <a:buChar char="§"/>
            </a:pPr>
            <a:r>
              <a:rPr lang="en-US" dirty="0"/>
              <a:t>Use </a:t>
            </a:r>
            <a:r>
              <a:rPr lang="en-US" b="1" dirty="0"/>
              <a:t>Restore</a:t>
            </a:r>
            <a:r>
              <a:rPr lang="en-US" dirty="0"/>
              <a:t> job if you need to perform in-depth queries of logs from a specific timeframe (e.g., firewall logs from January 1, 2023 – January 15, 2023)</a:t>
            </a:r>
          </a:p>
          <a:p>
            <a:endParaRPr lang="en-US" dirty="0"/>
          </a:p>
        </p:txBody>
      </p:sp>
    </p:spTree>
    <p:extLst>
      <p:ext uri="{BB962C8B-B14F-4D97-AF65-F5344CB8AC3E}">
        <p14:creationId xmlns:p14="http://schemas.microsoft.com/office/powerpoint/2010/main" val="19669179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FD841-2C77-ACD0-D505-7949ADF3133F}"/>
              </a:ext>
            </a:extLst>
          </p:cNvPr>
          <p:cNvSpPr>
            <a:spLocks noGrp="1"/>
          </p:cNvSpPr>
          <p:nvPr>
            <p:ph type="title"/>
          </p:nvPr>
        </p:nvSpPr>
        <p:spPr>
          <a:xfrm>
            <a:off x="585216" y="2656903"/>
            <a:ext cx="9144000" cy="1384995"/>
          </a:xfrm>
        </p:spPr>
        <p:txBody>
          <a:bodyPr/>
          <a:lstStyle/>
          <a:p>
            <a:r>
              <a:rPr lang="en-US" dirty="0"/>
              <a:t>DEMO: </a:t>
            </a:r>
            <a:br>
              <a:rPr lang="en-US" dirty="0"/>
            </a:br>
            <a:r>
              <a:rPr lang="en-US" sz="3200" dirty="0"/>
              <a:t>Change the table plan from Analytics to Basic</a:t>
            </a:r>
            <a:br>
              <a:rPr lang="en-US" sz="3200" dirty="0"/>
            </a:br>
            <a:r>
              <a:rPr lang="en-US" sz="3200" dirty="0"/>
              <a:t>Set interactive retention timeframe</a:t>
            </a:r>
            <a:endParaRPr lang="en-US" dirty="0"/>
          </a:p>
        </p:txBody>
      </p:sp>
    </p:spTree>
    <p:extLst>
      <p:ext uri="{BB962C8B-B14F-4D97-AF65-F5344CB8AC3E}">
        <p14:creationId xmlns:p14="http://schemas.microsoft.com/office/powerpoint/2010/main" val="364163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pPr marR="0" lvl="0" algn="l" defTabSz="914367" rtl="0" eaLnBrk="1" fontAlgn="auto" latinLnBrk="0" hangingPunct="1">
              <a:lnSpc>
                <a:spcPct val="90000"/>
              </a:lnSpc>
              <a:spcBef>
                <a:spcPts val="0"/>
              </a:spcBef>
              <a:spcAft>
                <a:spcPts val="333"/>
              </a:spcAft>
              <a:buClrTx/>
              <a:buSzTx/>
              <a:tabLst/>
              <a:defRPr/>
            </a:pPr>
            <a:r>
              <a:rPr lang="en-US" sz="3600" dirty="0"/>
              <a:t>I</a:t>
            </a:r>
            <a:r>
              <a:rPr lang="en-US" sz="3600" b="0" i="0" u="none" strike="noStrike" dirty="0">
                <a:effectLst/>
              </a:rPr>
              <a:t>ngest Syslog and CEF logs </a:t>
            </a:r>
            <a:br>
              <a:rPr lang="en-US" sz="3600" b="0" i="0" u="none" strike="noStrike" dirty="0">
                <a:effectLst/>
              </a:rPr>
            </a:br>
            <a:r>
              <a:rPr lang="en-US" sz="3600" b="0" i="0" u="none" strike="noStrike" dirty="0">
                <a:effectLst/>
              </a:rPr>
              <a:t>to Microsoft Sentinel</a:t>
            </a:r>
          </a:p>
        </p:txBody>
      </p:sp>
    </p:spTree>
    <p:extLst>
      <p:ext uri="{BB962C8B-B14F-4D97-AF65-F5344CB8AC3E}">
        <p14:creationId xmlns:p14="http://schemas.microsoft.com/office/powerpoint/2010/main" val="131167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Watchlists</a:t>
            </a:r>
          </a:p>
        </p:txBody>
      </p:sp>
    </p:spTree>
    <p:extLst>
      <p:ext uri="{BB962C8B-B14F-4D97-AF65-F5344CB8AC3E}">
        <p14:creationId xmlns:p14="http://schemas.microsoft.com/office/powerpoint/2010/main" val="333883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Use watchlists in Microsoft Sentinel</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6390" y="1434370"/>
            <a:ext cx="6271610" cy="5318379"/>
          </a:xfrm>
        </p:spPr>
        <p:txBody>
          <a:bodyPr/>
          <a:lstStyle/>
          <a:p>
            <a:pPr marL="457200" indent="-457200">
              <a:buFont typeface="Wingdings" panose="05000000000000000000" pitchFamily="2" charset="2"/>
              <a:buChar char="§"/>
            </a:pPr>
            <a:r>
              <a:rPr lang="en-US" sz="2400" dirty="0"/>
              <a:t>Watchlists allow you to correlate data from a data source you provide with events in Sentinel (e.g., terminated employees, high-value assets, service accounts, </a:t>
            </a:r>
            <a:r>
              <a:rPr lang="en-US" sz="2400" dirty="0" err="1"/>
              <a:t>etc</a:t>
            </a:r>
            <a:r>
              <a:rPr lang="en-US" sz="2400" dirty="0"/>
              <a:t>…)</a:t>
            </a:r>
          </a:p>
          <a:p>
            <a:pPr marL="457200" indent="-457200">
              <a:buFont typeface="Wingdings" panose="05000000000000000000" pitchFamily="2" charset="2"/>
              <a:buChar char="§"/>
            </a:pPr>
            <a:endParaRPr lang="en-US" sz="1800" dirty="0"/>
          </a:p>
          <a:p>
            <a:pPr marL="457200" indent="-457200">
              <a:buFont typeface="Wingdings" panose="05000000000000000000" pitchFamily="2" charset="2"/>
              <a:buChar char="§"/>
            </a:pPr>
            <a:r>
              <a:rPr lang="en-US" sz="2400" dirty="0"/>
              <a:t>Maximum number of watchlist items is 10 million; if you require larger data sets, ingest them using custom logs</a:t>
            </a:r>
          </a:p>
          <a:p>
            <a:pPr marL="457200" indent="-457200">
              <a:buFont typeface="Wingdings" panose="05000000000000000000" pitchFamily="2" charset="2"/>
              <a:buChar char="§"/>
            </a:pPr>
            <a:endParaRPr lang="en-US" sz="1800" dirty="0"/>
          </a:p>
          <a:p>
            <a:pPr marL="457200" indent="-457200">
              <a:buFont typeface="Wingdings" panose="05000000000000000000" pitchFamily="2" charset="2"/>
              <a:buChar char="§"/>
            </a:pPr>
            <a:r>
              <a:rPr lang="en-US" sz="2400" dirty="0"/>
              <a:t>Cross workspace and Lighthouse scenarios using watchlists are not supported; must be in same workspace where they are referenced (e.g., hunting queries)</a:t>
            </a:r>
          </a:p>
          <a:p>
            <a:pPr marL="457200" indent="-457200">
              <a:buFont typeface="Wingdings" panose="05000000000000000000" pitchFamily="2" charset="2"/>
              <a:buChar char="§"/>
            </a:pPr>
            <a:endParaRPr lang="en-US" sz="2400" dirty="0"/>
          </a:p>
        </p:txBody>
      </p:sp>
      <p:pic>
        <p:nvPicPr>
          <p:cNvPr id="5" name="Picture 4">
            <a:extLst>
              <a:ext uri="{FF2B5EF4-FFF2-40B4-BE49-F238E27FC236}">
                <a16:creationId xmlns:a16="http://schemas.microsoft.com/office/drawing/2014/main" id="{65472AC7-E4EE-BC2F-54A1-860197E536B7}"/>
              </a:ext>
            </a:extLst>
          </p:cNvPr>
          <p:cNvPicPr>
            <a:picLocks noChangeAspect="1"/>
          </p:cNvPicPr>
          <p:nvPr/>
        </p:nvPicPr>
        <p:blipFill>
          <a:blip r:embed="rId3"/>
          <a:stretch>
            <a:fillRect/>
          </a:stretch>
        </p:blipFill>
        <p:spPr>
          <a:xfrm>
            <a:off x="7350919" y="315482"/>
            <a:ext cx="4721404" cy="6349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398019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Updating</a:t>
            </a:r>
            <a:r>
              <a:rPr lang="en-US" sz="3200" i="0" dirty="0">
                <a:solidFill>
                  <a:srgbClr val="161616"/>
                </a:solidFill>
                <a:effectLst/>
                <a:latin typeface="Segoe UI Semibold" panose="020B0702040204020203" pitchFamily="34" charset="0"/>
                <a:cs typeface="Segoe UI Semibold" panose="020B0702040204020203" pitchFamily="34" charset="0"/>
              </a:rPr>
              <a:t> watchlists in Sentinel</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655341" y="1724257"/>
            <a:ext cx="5054326" cy="3619452"/>
          </a:xfrm>
        </p:spPr>
        <p:txBody>
          <a:bodyPr/>
          <a:lstStyle/>
          <a:p>
            <a:pPr marL="457200" indent="-457200">
              <a:buFont typeface="Wingdings" panose="05000000000000000000" pitchFamily="2" charset="2"/>
              <a:buChar char="§"/>
            </a:pPr>
            <a:r>
              <a:rPr lang="en-US" sz="2400" dirty="0"/>
              <a:t>Leverage watchlist templates to standardize the data and make queries more efficient</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Edit watchlists rather than deleting/recreating the watchlist.</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Bulk update watchlist items using </a:t>
            </a:r>
            <a:r>
              <a:rPr lang="en-US" sz="2400" i="1" dirty="0"/>
              <a:t>.csv </a:t>
            </a:r>
            <a:r>
              <a:rPr lang="en-US" sz="2400" dirty="0"/>
              <a:t>file </a:t>
            </a:r>
          </a:p>
        </p:txBody>
      </p:sp>
      <p:pic>
        <p:nvPicPr>
          <p:cNvPr id="6" name="Picture 5">
            <a:extLst>
              <a:ext uri="{FF2B5EF4-FFF2-40B4-BE49-F238E27FC236}">
                <a16:creationId xmlns:a16="http://schemas.microsoft.com/office/drawing/2014/main" id="{C686A532-F7C1-D0B8-442A-A37E6CCBE0C9}"/>
              </a:ext>
            </a:extLst>
          </p:cNvPr>
          <p:cNvPicPr>
            <a:picLocks noChangeAspect="1"/>
          </p:cNvPicPr>
          <p:nvPr/>
        </p:nvPicPr>
        <p:blipFill>
          <a:blip r:embed="rId3"/>
          <a:stretch>
            <a:fillRect/>
          </a:stretch>
        </p:blipFill>
        <p:spPr>
          <a:xfrm>
            <a:off x="7567506" y="80797"/>
            <a:ext cx="4095961" cy="6439231"/>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49040BC0-8755-D029-AC2C-0CB8F7B51174}"/>
              </a:ext>
            </a:extLst>
          </p:cNvPr>
          <p:cNvPicPr>
            <a:picLocks noChangeAspect="1"/>
          </p:cNvPicPr>
          <p:nvPr/>
        </p:nvPicPr>
        <p:blipFill>
          <a:blip r:embed="rId4"/>
          <a:stretch>
            <a:fillRect/>
          </a:stretch>
        </p:blipFill>
        <p:spPr>
          <a:xfrm>
            <a:off x="6378840" y="2117657"/>
            <a:ext cx="5533676" cy="28326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374979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Build queries or detection rules with watchlists</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8263" y="1534597"/>
            <a:ext cx="5033868" cy="4727448"/>
          </a:xfrm>
        </p:spPr>
        <p:txBody>
          <a:bodyPr/>
          <a:lstStyle/>
          <a:p>
            <a:pPr marL="457200" indent="-457200">
              <a:buFont typeface="Wingdings" panose="05000000000000000000" pitchFamily="2" charset="2"/>
              <a:buChar char="§"/>
            </a:pPr>
            <a:r>
              <a:rPr lang="en-US" sz="2400" dirty="0"/>
              <a:t>Use</a:t>
            </a:r>
            <a:r>
              <a:rPr lang="en-US" sz="2400" i="1" dirty="0"/>
              <a:t> _</a:t>
            </a:r>
            <a:r>
              <a:rPr lang="en-US" sz="2400" i="1" dirty="0" err="1"/>
              <a:t>GetWatchlist</a:t>
            </a:r>
            <a:r>
              <a:rPr lang="en-US" sz="2400" i="1" dirty="0"/>
              <a:t> </a:t>
            </a:r>
            <a:r>
              <a:rPr lang="en-US" sz="2400" dirty="0"/>
              <a:t>in your query to incorporate the watchlist contents into your search</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i="1" dirty="0" err="1"/>
              <a:t>SearchKey</a:t>
            </a:r>
            <a:r>
              <a:rPr lang="en-US" sz="2400" dirty="0"/>
              <a:t> is a column in the watchlist that you expect will be used frequently for searches (e.g., </a:t>
            </a:r>
            <a:r>
              <a:rPr lang="en-US" sz="2400" dirty="0" err="1"/>
              <a:t>ComputerIP</a:t>
            </a:r>
            <a:r>
              <a:rPr lang="en-US" sz="2400" dirty="0"/>
              <a:t>)</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Use the KQL query as the foundation for creating detection rules.</a:t>
            </a:r>
          </a:p>
        </p:txBody>
      </p:sp>
      <p:pic>
        <p:nvPicPr>
          <p:cNvPr id="8" name="Picture 7">
            <a:extLst>
              <a:ext uri="{FF2B5EF4-FFF2-40B4-BE49-F238E27FC236}">
                <a16:creationId xmlns:a16="http://schemas.microsoft.com/office/drawing/2014/main" id="{35BE5A6C-C4D2-080D-4406-22D49440C699}"/>
              </a:ext>
            </a:extLst>
          </p:cNvPr>
          <p:cNvPicPr>
            <a:picLocks noChangeAspect="1"/>
          </p:cNvPicPr>
          <p:nvPr/>
        </p:nvPicPr>
        <p:blipFill>
          <a:blip r:embed="rId3"/>
          <a:stretch>
            <a:fillRect/>
          </a:stretch>
        </p:blipFill>
        <p:spPr>
          <a:xfrm>
            <a:off x="5822526" y="1185862"/>
            <a:ext cx="6091278" cy="4486275"/>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2868034C-08CC-95BF-8EAA-E8860D91BE54}"/>
              </a:ext>
            </a:extLst>
          </p:cNvPr>
          <p:cNvPicPr>
            <a:picLocks noChangeAspect="1"/>
          </p:cNvPicPr>
          <p:nvPr/>
        </p:nvPicPr>
        <p:blipFill>
          <a:blip r:embed="rId4"/>
          <a:stretch>
            <a:fillRect/>
          </a:stretch>
        </p:blipFill>
        <p:spPr>
          <a:xfrm>
            <a:off x="6096000" y="1885950"/>
            <a:ext cx="5937706" cy="325769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AE1A108A-63C9-9640-CECA-80BE36E07B49}"/>
              </a:ext>
            </a:extLst>
          </p:cNvPr>
          <p:cNvPicPr>
            <a:picLocks noChangeAspect="1"/>
          </p:cNvPicPr>
          <p:nvPr/>
        </p:nvPicPr>
        <p:blipFill>
          <a:blip r:embed="rId5"/>
          <a:stretch>
            <a:fillRect/>
          </a:stretch>
        </p:blipFill>
        <p:spPr>
          <a:xfrm>
            <a:off x="6441518" y="1033040"/>
            <a:ext cx="5592188" cy="5568162"/>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C5BCA12A-346C-EC82-AA41-16D26D0B4D78}"/>
              </a:ext>
            </a:extLst>
          </p:cNvPr>
          <p:cNvPicPr>
            <a:picLocks noChangeAspect="1"/>
          </p:cNvPicPr>
          <p:nvPr/>
        </p:nvPicPr>
        <p:blipFill>
          <a:blip r:embed="rId6"/>
          <a:stretch>
            <a:fillRect/>
          </a:stretch>
        </p:blipFill>
        <p:spPr>
          <a:xfrm>
            <a:off x="8995452" y="1033040"/>
            <a:ext cx="2978303" cy="2959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6850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Rules</a:t>
            </a:r>
          </a:p>
        </p:txBody>
      </p:sp>
    </p:spTree>
    <p:extLst>
      <p:ext uri="{BB962C8B-B14F-4D97-AF65-F5344CB8AC3E}">
        <p14:creationId xmlns:p14="http://schemas.microsoft.com/office/powerpoint/2010/main" val="4098780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E0B50-B68B-037A-762C-C9ABC922778E}"/>
              </a:ext>
            </a:extLst>
          </p:cNvPr>
          <p:cNvSpPr>
            <a:spLocks noGrp="1"/>
          </p:cNvSpPr>
          <p:nvPr>
            <p:ph type="title"/>
          </p:nvPr>
        </p:nvSpPr>
        <p:spPr/>
        <p:txBody>
          <a:bodyPr/>
          <a:lstStyle/>
          <a:p>
            <a:r>
              <a:rPr lang="en-US" dirty="0"/>
              <a:t>Built-in analytic rule detection types</a:t>
            </a:r>
          </a:p>
        </p:txBody>
      </p:sp>
      <p:graphicFrame>
        <p:nvGraphicFramePr>
          <p:cNvPr id="5" name="Table 5">
            <a:extLst>
              <a:ext uri="{FF2B5EF4-FFF2-40B4-BE49-F238E27FC236}">
                <a16:creationId xmlns:a16="http://schemas.microsoft.com/office/drawing/2014/main" id="{197295EE-A08E-DAD5-769C-337CB648C759}"/>
              </a:ext>
            </a:extLst>
          </p:cNvPr>
          <p:cNvGraphicFramePr>
            <a:graphicFrameLocks noGrp="1"/>
          </p:cNvGraphicFramePr>
          <p:nvPr>
            <p:extLst>
              <p:ext uri="{D42A27DB-BD31-4B8C-83A1-F6EECF244321}">
                <p14:modId xmlns:p14="http://schemas.microsoft.com/office/powerpoint/2010/main" val="1256084558"/>
              </p:ext>
            </p:extLst>
          </p:nvPr>
        </p:nvGraphicFramePr>
        <p:xfrm>
          <a:off x="588263" y="1105429"/>
          <a:ext cx="11018520" cy="5502888"/>
        </p:xfrm>
        <a:graphic>
          <a:graphicData uri="http://schemas.openxmlformats.org/drawingml/2006/table">
            <a:tbl>
              <a:tblPr firstRow="1" bandRow="1">
                <a:tableStyleId>{5C22544A-7EE6-4342-B048-85BDC9FD1C3A}</a:tableStyleId>
              </a:tblPr>
              <a:tblGrid>
                <a:gridCol w="2597850">
                  <a:extLst>
                    <a:ext uri="{9D8B030D-6E8A-4147-A177-3AD203B41FA5}">
                      <a16:colId xmlns:a16="http://schemas.microsoft.com/office/drawing/2014/main" val="2433934932"/>
                    </a:ext>
                  </a:extLst>
                </a:gridCol>
                <a:gridCol w="8420670">
                  <a:extLst>
                    <a:ext uri="{9D8B030D-6E8A-4147-A177-3AD203B41FA5}">
                      <a16:colId xmlns:a16="http://schemas.microsoft.com/office/drawing/2014/main" val="2380993845"/>
                    </a:ext>
                  </a:extLst>
                </a:gridCol>
              </a:tblGrid>
              <a:tr h="451936">
                <a:tc>
                  <a:txBody>
                    <a:bodyPr/>
                    <a:lstStyle/>
                    <a:p>
                      <a:pPr algn="l" fontAlgn="t"/>
                      <a:r>
                        <a:rPr lang="en-US" sz="1800" dirty="0">
                          <a:effectLst/>
                        </a:rPr>
                        <a:t>Rule type</a:t>
                      </a:r>
                    </a:p>
                  </a:txBody>
                  <a:tcPr/>
                </a:tc>
                <a:tc>
                  <a:txBody>
                    <a:bodyPr/>
                    <a:lstStyle/>
                    <a:p>
                      <a:pPr algn="l" fontAlgn="t"/>
                      <a:r>
                        <a:rPr lang="en-US" sz="1800" dirty="0">
                          <a:effectLst/>
                        </a:rPr>
                        <a:t>Description</a:t>
                      </a:r>
                    </a:p>
                  </a:txBody>
                  <a:tcPr/>
                </a:tc>
                <a:extLst>
                  <a:ext uri="{0D108BD9-81ED-4DB2-BD59-A6C34878D82A}">
                    <a16:rowId xmlns:a16="http://schemas.microsoft.com/office/drawing/2014/main" val="1170742076"/>
                  </a:ext>
                </a:extLst>
              </a:tr>
              <a:tr h="803356">
                <a:tc>
                  <a:txBody>
                    <a:bodyPr/>
                    <a:lstStyle/>
                    <a:p>
                      <a:pPr algn="l" fontAlgn="t"/>
                      <a:r>
                        <a:rPr lang="en-US" sz="1400" b="1">
                          <a:effectLst/>
                        </a:rPr>
                        <a:t>Microsoft security</a:t>
                      </a:r>
                      <a:endParaRPr lang="en-US" sz="1400">
                        <a:effectLst/>
                      </a:endParaRPr>
                    </a:p>
                  </a:txBody>
                  <a:tcPr anchor="ctr"/>
                </a:tc>
                <a:tc>
                  <a:txBody>
                    <a:bodyPr/>
                    <a:lstStyle/>
                    <a:p>
                      <a:pPr algn="l" fontAlgn="t"/>
                      <a:r>
                        <a:rPr lang="en-US" sz="1400" dirty="0">
                          <a:effectLst/>
                        </a:rPr>
                        <a:t>Microsoft security templates automatically create Microsoft Sentinel incidents from the alerts generated in other Microsoft security solutions, in real time. You can use Microsoft security rules as a template to create new rules with similar logic.</a:t>
                      </a:r>
                    </a:p>
                  </a:txBody>
                  <a:tcPr anchor="ctr"/>
                </a:tc>
                <a:extLst>
                  <a:ext uri="{0D108BD9-81ED-4DB2-BD59-A6C34878D82A}">
                    <a16:rowId xmlns:a16="http://schemas.microsoft.com/office/drawing/2014/main" val="361256293"/>
                  </a:ext>
                </a:extLst>
              </a:tr>
              <a:tr h="707170">
                <a:tc>
                  <a:txBody>
                    <a:bodyPr/>
                    <a:lstStyle/>
                    <a:p>
                      <a:pPr algn="l" fontAlgn="t"/>
                      <a:r>
                        <a:rPr lang="en-US" sz="1400" b="1" dirty="0">
                          <a:effectLst/>
                        </a:rPr>
                        <a:t>Fusion</a:t>
                      </a:r>
                      <a:br>
                        <a:rPr lang="en-US" sz="1400" dirty="0">
                          <a:effectLst/>
                        </a:rPr>
                      </a:br>
                      <a:endParaRPr lang="en-US" sz="1400" dirty="0">
                        <a:effectLst/>
                      </a:endParaRPr>
                    </a:p>
                  </a:txBody>
                  <a:tcPr anchor="ctr"/>
                </a:tc>
                <a:tc>
                  <a:txBody>
                    <a:bodyPr/>
                    <a:lstStyle/>
                    <a:p>
                      <a:pPr algn="l" fontAlgn="t"/>
                      <a:r>
                        <a:rPr lang="en-US" sz="1400" dirty="0">
                          <a:effectLst/>
                        </a:rPr>
                        <a:t>Uses scalable machine learning algorithms to detect advanced multistage attacks by correlating many low-fidelity alerts and events across multiple products into high-fidelity and actionable incidents. </a:t>
                      </a:r>
                      <a:br>
                        <a:rPr lang="en-US" sz="1400" dirty="0">
                          <a:effectLst/>
                        </a:rPr>
                      </a:br>
                      <a:endParaRPr lang="en-US" sz="1400" dirty="0">
                        <a:effectLst/>
                      </a:endParaRPr>
                    </a:p>
                  </a:txBody>
                  <a:tcPr anchor="ctr"/>
                </a:tc>
                <a:extLst>
                  <a:ext uri="{0D108BD9-81ED-4DB2-BD59-A6C34878D82A}">
                    <a16:rowId xmlns:a16="http://schemas.microsoft.com/office/drawing/2014/main" val="3031415292"/>
                  </a:ext>
                </a:extLst>
              </a:tr>
              <a:tr h="707170">
                <a:tc>
                  <a:txBody>
                    <a:bodyPr/>
                    <a:lstStyle/>
                    <a:p>
                      <a:pPr algn="l" fontAlgn="t"/>
                      <a:r>
                        <a:rPr lang="en-US" sz="1400" b="1">
                          <a:effectLst/>
                        </a:rPr>
                        <a:t>Machine learning (ML) behavioral analytics</a:t>
                      </a:r>
                      <a:endParaRPr lang="en-US" sz="1400">
                        <a:effectLst/>
                      </a:endParaRPr>
                    </a:p>
                  </a:txBody>
                  <a:tcPr anchor="ctr"/>
                </a:tc>
                <a:tc>
                  <a:txBody>
                    <a:bodyPr/>
                    <a:lstStyle/>
                    <a:p>
                      <a:pPr algn="l" fontAlgn="t"/>
                      <a:r>
                        <a:rPr lang="en-US" sz="1400" dirty="0">
                          <a:effectLst/>
                        </a:rPr>
                        <a:t>ML behavioral analytics templates are based on proprietary Microsoft machine learning algorithms, so you cannot see the internal logic of how they work and when they run.</a:t>
                      </a:r>
                      <a:br>
                        <a:rPr lang="en-US" sz="1400" dirty="0">
                          <a:effectLst/>
                        </a:rPr>
                      </a:br>
                      <a:endParaRPr lang="en-US" sz="1400" dirty="0">
                        <a:effectLst/>
                      </a:endParaRPr>
                    </a:p>
                  </a:txBody>
                  <a:tcPr anchor="ctr"/>
                </a:tc>
                <a:extLst>
                  <a:ext uri="{0D108BD9-81ED-4DB2-BD59-A6C34878D82A}">
                    <a16:rowId xmlns:a16="http://schemas.microsoft.com/office/drawing/2014/main" val="2355256722"/>
                  </a:ext>
                </a:extLst>
              </a:tr>
              <a:tr h="913428">
                <a:tc>
                  <a:txBody>
                    <a:bodyPr/>
                    <a:lstStyle/>
                    <a:p>
                      <a:pPr algn="l" fontAlgn="t"/>
                      <a:r>
                        <a:rPr lang="en-US" sz="1400" b="1">
                          <a:effectLst/>
                        </a:rPr>
                        <a:t>Threat Intelligence</a:t>
                      </a:r>
                      <a:endParaRPr lang="en-US" sz="1400">
                        <a:effectLst/>
                      </a:endParaRPr>
                    </a:p>
                  </a:txBody>
                  <a:tcPr anchor="ctr"/>
                </a:tc>
                <a:tc>
                  <a:txBody>
                    <a:bodyPr/>
                    <a:lstStyle/>
                    <a:p>
                      <a:pPr algn="l" fontAlgn="t"/>
                      <a:r>
                        <a:rPr lang="en-US" sz="1400" dirty="0">
                          <a:effectLst/>
                        </a:rPr>
                        <a:t>Leverage threat intelligence produced by Microsoft to generate high fidelity alerts and incidents with the </a:t>
                      </a:r>
                      <a:r>
                        <a:rPr lang="en-US" sz="1400" b="1" dirty="0">
                          <a:effectLst/>
                        </a:rPr>
                        <a:t>Microsoft Threat Intelligence Analytics</a:t>
                      </a:r>
                      <a:r>
                        <a:rPr lang="en-US" sz="1400" dirty="0">
                          <a:effectLst/>
                        </a:rPr>
                        <a:t> rule. When enabled, it will automatically match Common Event Format (CEF) logs, Syslog data or Windows DNS events with domain, IP and URL threat indicators from Microsoft Threat Intelligence. </a:t>
                      </a:r>
                    </a:p>
                  </a:txBody>
                  <a:tcPr anchor="ctr"/>
                </a:tc>
                <a:extLst>
                  <a:ext uri="{0D108BD9-81ED-4DB2-BD59-A6C34878D82A}">
                    <a16:rowId xmlns:a16="http://schemas.microsoft.com/office/drawing/2014/main" val="3505606691"/>
                  </a:ext>
                </a:extLst>
              </a:tr>
              <a:tr h="500912">
                <a:tc>
                  <a:txBody>
                    <a:bodyPr/>
                    <a:lstStyle/>
                    <a:p>
                      <a:pPr algn="l" fontAlgn="t"/>
                      <a:r>
                        <a:rPr lang="en-US" sz="1400" b="1">
                          <a:effectLst/>
                        </a:rPr>
                        <a:t>Anomaly</a:t>
                      </a:r>
                      <a:endParaRPr lang="en-US" sz="1400">
                        <a:effectLst/>
                      </a:endParaRPr>
                    </a:p>
                  </a:txBody>
                  <a:tcPr anchor="ctr"/>
                </a:tc>
                <a:tc>
                  <a:txBody>
                    <a:bodyPr/>
                    <a:lstStyle/>
                    <a:p>
                      <a:pPr algn="l" fontAlgn="t"/>
                      <a:r>
                        <a:rPr lang="en-US" sz="1400" dirty="0">
                          <a:effectLst/>
                        </a:rPr>
                        <a:t>Anomaly rule templates use machine learning to detect specific types of anomalous behavior. Each rule has its own unique parameters and thresholds, appropriate to the behavior being analyzed.</a:t>
                      </a:r>
                    </a:p>
                  </a:txBody>
                  <a:tcPr anchor="ctr"/>
                </a:tc>
                <a:extLst>
                  <a:ext uri="{0D108BD9-81ED-4DB2-BD59-A6C34878D82A}">
                    <a16:rowId xmlns:a16="http://schemas.microsoft.com/office/drawing/2014/main" val="1693838379"/>
                  </a:ext>
                </a:extLst>
              </a:tr>
              <a:tr h="500912">
                <a:tc>
                  <a:txBody>
                    <a:bodyPr/>
                    <a:lstStyle/>
                    <a:p>
                      <a:pPr algn="l" fontAlgn="t"/>
                      <a:r>
                        <a:rPr lang="en-US" sz="1400" b="1" dirty="0">
                          <a:effectLst/>
                        </a:rPr>
                        <a:t>Scheduled</a:t>
                      </a:r>
                      <a:endParaRPr lang="en-US" sz="1400" dirty="0">
                        <a:effectLst/>
                      </a:endParaRPr>
                    </a:p>
                  </a:txBody>
                  <a:tcPr anchor="ctr"/>
                </a:tc>
                <a:tc>
                  <a:txBody>
                    <a:bodyPr/>
                    <a:lstStyle/>
                    <a:p>
                      <a:pPr algn="l" fontAlgn="t"/>
                      <a:r>
                        <a:rPr lang="en-US" sz="1400" dirty="0">
                          <a:effectLst/>
                        </a:rPr>
                        <a:t>Scheduled analytics rules are based on built-in queries written by Microsoft security experts. You can see the query logic and make changes to it. </a:t>
                      </a:r>
                    </a:p>
                  </a:txBody>
                  <a:tcPr anchor="ctr"/>
                </a:tc>
                <a:extLst>
                  <a:ext uri="{0D108BD9-81ED-4DB2-BD59-A6C34878D82A}">
                    <a16:rowId xmlns:a16="http://schemas.microsoft.com/office/drawing/2014/main" val="2461616690"/>
                  </a:ext>
                </a:extLst>
              </a:tr>
              <a:tr h="803356">
                <a:tc>
                  <a:txBody>
                    <a:bodyPr/>
                    <a:lstStyle/>
                    <a:p>
                      <a:pPr algn="l" fontAlgn="t"/>
                      <a:r>
                        <a:rPr lang="en-US" sz="1400" b="1" dirty="0">
                          <a:effectLst/>
                        </a:rPr>
                        <a:t>Near-real-time (NRT)</a:t>
                      </a:r>
                      <a:br>
                        <a:rPr lang="en-US" sz="1400" dirty="0">
                          <a:effectLst/>
                        </a:rPr>
                      </a:br>
                      <a:r>
                        <a:rPr lang="en-US" sz="1400" dirty="0">
                          <a:effectLst/>
                        </a:rPr>
                        <a:t>(Preview)</a:t>
                      </a:r>
                    </a:p>
                  </a:txBody>
                  <a:tcPr anchor="ctr"/>
                </a:tc>
                <a:tc>
                  <a:txBody>
                    <a:bodyPr/>
                    <a:lstStyle/>
                    <a:p>
                      <a:pPr algn="l" fontAlgn="t"/>
                      <a:r>
                        <a:rPr lang="en-US" sz="1400" dirty="0">
                          <a:effectLst/>
                        </a:rPr>
                        <a:t>NRT rules are limited set of scheduled rules, designed to run once every minute, in order to supply you with information as up-to-the-minute as possible.</a:t>
                      </a:r>
                    </a:p>
                  </a:txBody>
                  <a:tcPr anchor="ctr"/>
                </a:tc>
                <a:extLst>
                  <a:ext uri="{0D108BD9-81ED-4DB2-BD59-A6C34878D82A}">
                    <a16:rowId xmlns:a16="http://schemas.microsoft.com/office/drawing/2014/main" val="358315740"/>
                  </a:ext>
                </a:extLst>
              </a:tr>
            </a:tbl>
          </a:graphicData>
        </a:graphic>
      </p:graphicFrame>
      <p:sp>
        <p:nvSpPr>
          <p:cNvPr id="2" name="Rectangle: Rounded Corners 1">
            <a:extLst>
              <a:ext uri="{FF2B5EF4-FFF2-40B4-BE49-F238E27FC236}">
                <a16:creationId xmlns:a16="http://schemas.microsoft.com/office/drawing/2014/main" id="{89179D98-FF57-5254-96B0-35DFD4F53AB0}"/>
              </a:ext>
            </a:extLst>
          </p:cNvPr>
          <p:cNvSpPr/>
          <p:nvPr/>
        </p:nvSpPr>
        <p:spPr bwMode="auto">
          <a:xfrm>
            <a:off x="1321594" y="2336006"/>
            <a:ext cx="1871663" cy="742950"/>
          </a:xfrm>
          <a:prstGeom prst="roundRect">
            <a:avLst/>
          </a:prstGeom>
          <a:solidFill>
            <a:srgbClr val="C0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dirty="0">
                <a:solidFill>
                  <a:srgbClr val="FFFFFF"/>
                </a:solidFill>
                <a:ea typeface="Segoe UI" pitchFamily="34" charset="0"/>
                <a:cs typeface="Segoe UI" pitchFamily="34" charset="0"/>
              </a:rPr>
              <a:t>Covered in upcoming session</a:t>
            </a:r>
          </a:p>
        </p:txBody>
      </p:sp>
    </p:spTree>
    <p:extLst>
      <p:ext uri="{BB962C8B-B14F-4D97-AF65-F5344CB8AC3E}">
        <p14:creationId xmlns:p14="http://schemas.microsoft.com/office/powerpoint/2010/main" val="165295194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7841362" cy="492443"/>
          </a:xfrm>
        </p:spPr>
        <p:txBody>
          <a:bodyPr/>
          <a:lstStyle/>
          <a:p>
            <a:r>
              <a:rPr lang="en-US" sz="3200" dirty="0"/>
              <a:t>Detect threats using </a:t>
            </a:r>
            <a:r>
              <a:rPr lang="en-US" sz="3200" dirty="0">
                <a:solidFill>
                  <a:schemeClr val="accent1"/>
                </a:solidFill>
              </a:rPr>
              <a:t>built-in analytics </a:t>
            </a:r>
            <a:r>
              <a:rPr lang="en-US" sz="3200" dirty="0"/>
              <a:t>rules</a:t>
            </a: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6389" y="1588679"/>
            <a:ext cx="7157435" cy="3988784"/>
          </a:xfrm>
        </p:spPr>
        <p:txBody>
          <a:bodyPr/>
          <a:lstStyle/>
          <a:p>
            <a:pPr marL="457200" indent="-457200">
              <a:buFont typeface="Wingdings" panose="05000000000000000000" pitchFamily="2" charset="2"/>
              <a:buChar char="§"/>
            </a:pPr>
            <a:r>
              <a:rPr lang="en-US" sz="2400" dirty="0"/>
              <a:t>Build a new analytics rule from scratch or create one from an existing template</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Enable all rules associated with a connected data source</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Where possible, preference for MSSP’s is to </a:t>
            </a:r>
            <a:r>
              <a:rPr lang="en-US" sz="2400" b="1" dirty="0"/>
              <a:t>push rules to Sentinel via API</a:t>
            </a:r>
            <a:r>
              <a:rPr lang="en-US" sz="2400" dirty="0"/>
              <a:t> or PowerShell rather than creating each one manually in each customer’s Sentinel workspace </a:t>
            </a:r>
          </a:p>
        </p:txBody>
      </p:sp>
      <p:pic>
        <p:nvPicPr>
          <p:cNvPr id="8" name="Picture 7">
            <a:extLst>
              <a:ext uri="{FF2B5EF4-FFF2-40B4-BE49-F238E27FC236}">
                <a16:creationId xmlns:a16="http://schemas.microsoft.com/office/drawing/2014/main" id="{8CC6B681-FD40-F4E1-6577-455453FACA0A}"/>
              </a:ext>
            </a:extLst>
          </p:cNvPr>
          <p:cNvPicPr>
            <a:picLocks noChangeAspect="1"/>
          </p:cNvPicPr>
          <p:nvPr/>
        </p:nvPicPr>
        <p:blipFill>
          <a:blip r:embed="rId3"/>
          <a:stretch>
            <a:fillRect/>
          </a:stretch>
        </p:blipFill>
        <p:spPr>
          <a:xfrm>
            <a:off x="8269913" y="457200"/>
            <a:ext cx="3782516" cy="6251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382391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Export and import analytics rules</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8263" y="1289049"/>
            <a:ext cx="11018520" cy="1255728"/>
          </a:xfrm>
        </p:spPr>
        <p:txBody>
          <a:bodyPr/>
          <a:lstStyle/>
          <a:p>
            <a:pPr marL="457200" indent="-457200">
              <a:buFont typeface="Wingdings" panose="05000000000000000000" pitchFamily="2" charset="2"/>
              <a:buChar char="§"/>
            </a:pPr>
            <a:r>
              <a:rPr lang="en-US" sz="2400" dirty="0"/>
              <a:t>Export and import rules as ARM templates in JSON format</a:t>
            </a:r>
          </a:p>
          <a:p>
            <a:pPr marL="457200" indent="-457200">
              <a:buFont typeface="Wingdings" panose="05000000000000000000" pitchFamily="2" charset="2"/>
              <a:buChar char="§"/>
            </a:pPr>
            <a:r>
              <a:rPr lang="en-US" sz="2400" dirty="0"/>
              <a:t>Rules can then be deployed to multiple instances of Sentinel</a:t>
            </a:r>
          </a:p>
          <a:p>
            <a:pPr marL="457200" indent="-457200">
              <a:buFont typeface="Wingdings" panose="05000000000000000000" pitchFamily="2" charset="2"/>
              <a:buChar char="§"/>
            </a:pPr>
            <a:r>
              <a:rPr lang="en-US" sz="2400" dirty="0"/>
              <a:t>Allows for version control, updating and deployment via CI/CD framework</a:t>
            </a:r>
          </a:p>
        </p:txBody>
      </p:sp>
      <p:pic>
        <p:nvPicPr>
          <p:cNvPr id="10" name="Picture 9">
            <a:extLst>
              <a:ext uri="{FF2B5EF4-FFF2-40B4-BE49-F238E27FC236}">
                <a16:creationId xmlns:a16="http://schemas.microsoft.com/office/drawing/2014/main" id="{DAF3F3E1-448D-07AF-ABBA-9127592F2431}"/>
              </a:ext>
            </a:extLst>
          </p:cNvPr>
          <p:cNvPicPr>
            <a:picLocks noChangeAspect="1"/>
          </p:cNvPicPr>
          <p:nvPr/>
        </p:nvPicPr>
        <p:blipFill>
          <a:blip r:embed="rId3"/>
          <a:stretch>
            <a:fillRect/>
          </a:stretch>
        </p:blipFill>
        <p:spPr>
          <a:xfrm>
            <a:off x="1463279" y="2855169"/>
            <a:ext cx="9265442" cy="38284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697915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dirty="0"/>
              <a:t>Create </a:t>
            </a:r>
            <a:r>
              <a:rPr lang="en-US" sz="3200" dirty="0">
                <a:solidFill>
                  <a:schemeClr val="accent1"/>
                </a:solidFill>
              </a:rPr>
              <a:t>custom analytics rules</a:t>
            </a: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6390" y="1203483"/>
            <a:ext cx="5308147" cy="4875181"/>
          </a:xfrm>
        </p:spPr>
        <p:txBody>
          <a:bodyPr/>
          <a:lstStyle/>
          <a:p>
            <a:pPr marL="457200" indent="-457200">
              <a:buFont typeface="Wingdings" panose="05000000000000000000" pitchFamily="2" charset="2"/>
              <a:buChar char="§"/>
            </a:pPr>
            <a:r>
              <a:rPr lang="en-US" sz="2400" dirty="0"/>
              <a:t>Start with existing rule as a template or reference</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Build query using ASIM parser rather than a native table to future proof the query</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Query cannot contain </a:t>
            </a:r>
            <a:r>
              <a:rPr lang="en-US" sz="2400" dirty="0">
                <a:latin typeface="Courier New" panose="02070309020205020404" pitchFamily="49" charset="0"/>
                <a:cs typeface="Courier New" panose="02070309020205020404" pitchFamily="49" charset="0"/>
              </a:rPr>
              <a:t>“search” </a:t>
            </a:r>
            <a:r>
              <a:rPr lang="en-US" sz="2400" dirty="0"/>
              <a:t>or </a:t>
            </a:r>
            <a:r>
              <a:rPr lang="en-US" sz="2400" dirty="0">
                <a:latin typeface="Courier New" panose="02070309020205020404" pitchFamily="49" charset="0"/>
                <a:cs typeface="Courier New" panose="02070309020205020404" pitchFamily="49" charset="0"/>
              </a:rPr>
              <a:t>“union”; </a:t>
            </a:r>
            <a:r>
              <a:rPr lang="en-US" sz="2400" dirty="0"/>
              <a:t>user-defined functions can be used, however.</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Be sure to account for </a:t>
            </a:r>
            <a:r>
              <a:rPr lang="en-US" sz="2400" i="1" dirty="0"/>
              <a:t>lookback period </a:t>
            </a:r>
            <a:r>
              <a:rPr lang="en-US" sz="2400" dirty="0"/>
              <a:t>and </a:t>
            </a:r>
            <a:r>
              <a:rPr lang="en-US" sz="2400" i="1" dirty="0"/>
              <a:t>ingestion latency</a:t>
            </a:r>
          </a:p>
        </p:txBody>
      </p:sp>
      <p:pic>
        <p:nvPicPr>
          <p:cNvPr id="8" name="Picture 7">
            <a:extLst>
              <a:ext uri="{FF2B5EF4-FFF2-40B4-BE49-F238E27FC236}">
                <a16:creationId xmlns:a16="http://schemas.microsoft.com/office/drawing/2014/main" id="{FEB44B90-46A6-5456-6A7D-A3D9C37E7A4E}"/>
              </a:ext>
            </a:extLst>
          </p:cNvPr>
          <p:cNvPicPr>
            <a:picLocks noChangeAspect="1"/>
          </p:cNvPicPr>
          <p:nvPr/>
        </p:nvPicPr>
        <p:blipFill>
          <a:blip r:embed="rId3"/>
          <a:stretch>
            <a:fillRect/>
          </a:stretch>
        </p:blipFill>
        <p:spPr>
          <a:xfrm>
            <a:off x="6297464" y="2533984"/>
            <a:ext cx="5797848" cy="4159464"/>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94B66EEC-4F64-83AE-6118-E1BDD0FA9031}"/>
              </a:ext>
            </a:extLst>
          </p:cNvPr>
          <p:cNvCxnSpPr>
            <a:cxnSpLocks/>
          </p:cNvCxnSpPr>
          <p:nvPr/>
        </p:nvCxnSpPr>
        <p:spPr>
          <a:xfrm flipV="1">
            <a:off x="5357813" y="5586413"/>
            <a:ext cx="1271587" cy="187979"/>
          </a:xfrm>
          <a:prstGeom prst="straightConnector1">
            <a:avLst/>
          </a:prstGeom>
          <a:ln w="571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1403E58-DFE9-22D0-E861-58EB2BCFCB32}"/>
              </a:ext>
            </a:extLst>
          </p:cNvPr>
          <p:cNvPicPr>
            <a:picLocks noChangeAspect="1"/>
          </p:cNvPicPr>
          <p:nvPr/>
        </p:nvPicPr>
        <p:blipFill>
          <a:blip r:embed="rId4"/>
          <a:stretch>
            <a:fillRect/>
          </a:stretch>
        </p:blipFill>
        <p:spPr>
          <a:xfrm>
            <a:off x="6297464" y="29082"/>
            <a:ext cx="5359576" cy="2348802"/>
          </a:xfrm>
          <a:prstGeom prst="rect">
            <a:avLst/>
          </a:prstGeom>
          <a:ln>
            <a:noFill/>
          </a:ln>
          <a:effectLst>
            <a:outerShdw blurRad="190500" algn="tl" rotWithShape="0">
              <a:srgbClr val="000000">
                <a:alpha val="70000"/>
              </a:srgbClr>
            </a:outerShdw>
          </a:effectLst>
        </p:spPr>
      </p:pic>
      <p:cxnSp>
        <p:nvCxnSpPr>
          <p:cNvPr id="15" name="Straight Arrow Connector 14">
            <a:extLst>
              <a:ext uri="{FF2B5EF4-FFF2-40B4-BE49-F238E27FC236}">
                <a16:creationId xmlns:a16="http://schemas.microsoft.com/office/drawing/2014/main" id="{4442C76E-4559-82FC-BDA0-99D28F7144BB}"/>
              </a:ext>
            </a:extLst>
          </p:cNvPr>
          <p:cNvCxnSpPr>
            <a:cxnSpLocks/>
          </p:cNvCxnSpPr>
          <p:nvPr/>
        </p:nvCxnSpPr>
        <p:spPr>
          <a:xfrm flipV="1">
            <a:off x="5258743" y="2185988"/>
            <a:ext cx="1092051" cy="431671"/>
          </a:xfrm>
          <a:prstGeom prst="straightConnector1">
            <a:avLst/>
          </a:prstGeom>
          <a:ln w="571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338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553998"/>
          </a:xfrm>
        </p:spPr>
        <p:txBody>
          <a:bodyPr/>
          <a:lstStyle/>
          <a:p>
            <a:r>
              <a:rPr lang="en-US" dirty="0"/>
              <a:t>Near-Real-Time </a:t>
            </a:r>
            <a:r>
              <a:rPr lang="en-US" dirty="0">
                <a:solidFill>
                  <a:schemeClr val="accent1"/>
                </a:solidFill>
              </a:rPr>
              <a:t>(NRT) detection analytics </a:t>
            </a:r>
            <a:r>
              <a:rPr lang="en-US" dirty="0"/>
              <a:t>rules</a:t>
            </a: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8263" y="1382619"/>
            <a:ext cx="5650104" cy="5392245"/>
          </a:xfrm>
        </p:spPr>
        <p:txBody>
          <a:bodyPr/>
          <a:lstStyle/>
          <a:p>
            <a:pPr marL="457200" indent="-457200">
              <a:buFont typeface="Wingdings" panose="05000000000000000000" pitchFamily="2" charset="2"/>
              <a:buChar char="§"/>
            </a:pPr>
            <a:r>
              <a:rPr lang="en-US" sz="2400" dirty="0"/>
              <a:t>Designed to run at 1-minute intervals; otherwise, the same as standard analytics rule</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NRT’s do NOT allow for:</a:t>
            </a:r>
          </a:p>
          <a:p>
            <a:pPr marL="685800" lvl="1" indent="-457200">
              <a:buFont typeface="Wingdings" panose="05000000000000000000" pitchFamily="2" charset="2"/>
              <a:buChar char="§"/>
            </a:pPr>
            <a:r>
              <a:rPr lang="en-US" dirty="0"/>
              <a:t>Query scheduling</a:t>
            </a:r>
          </a:p>
          <a:p>
            <a:pPr marL="685800" lvl="1" indent="-457200">
              <a:buFont typeface="Wingdings" panose="05000000000000000000" pitchFamily="2" charset="2"/>
              <a:buChar char="§"/>
            </a:pPr>
            <a:r>
              <a:rPr lang="en-US" dirty="0"/>
              <a:t>Alert threshold</a:t>
            </a:r>
          </a:p>
          <a:p>
            <a:pPr marL="685800" lvl="1" indent="-457200">
              <a:buFont typeface="Wingdings" panose="05000000000000000000" pitchFamily="2" charset="2"/>
              <a:buChar char="§"/>
            </a:pPr>
            <a:r>
              <a:rPr lang="en-US" dirty="0"/>
              <a:t>Event groupings (limited to 30 events)</a:t>
            </a:r>
          </a:p>
          <a:p>
            <a:pPr marL="685800" lvl="1"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2400" dirty="0"/>
              <a:t>Limitations</a:t>
            </a:r>
          </a:p>
          <a:p>
            <a:pPr marL="685800" lvl="1" indent="-457200">
              <a:buFont typeface="Wingdings" panose="05000000000000000000" pitchFamily="2" charset="2"/>
              <a:buChar char="§"/>
            </a:pPr>
            <a:r>
              <a:rPr lang="en-US" dirty="0"/>
              <a:t>Maximum of 20 NRT’s</a:t>
            </a:r>
          </a:p>
          <a:p>
            <a:pPr marL="685800" lvl="1" indent="-457200">
              <a:buFont typeface="Wingdings" panose="05000000000000000000" pitchFamily="2" charset="2"/>
              <a:buChar char="§"/>
            </a:pPr>
            <a:r>
              <a:rPr lang="en-US" dirty="0"/>
              <a:t>Can refer to only a single table</a:t>
            </a:r>
          </a:p>
          <a:p>
            <a:pPr marL="685800" lvl="1" indent="-457200">
              <a:buFont typeface="Wingdings" panose="05000000000000000000" pitchFamily="2" charset="2"/>
              <a:buChar char="§"/>
            </a:pPr>
            <a:r>
              <a:rPr lang="en-US" dirty="0"/>
              <a:t>No </a:t>
            </a:r>
            <a:r>
              <a:rPr lang="en-US" dirty="0">
                <a:latin typeface="Courier New" panose="02070309020205020404" pitchFamily="49" charset="0"/>
                <a:cs typeface="Courier New" panose="02070309020205020404" pitchFamily="49" charset="0"/>
              </a:rPr>
              <a:t>joins</a:t>
            </a:r>
            <a:r>
              <a:rPr lang="en-US" dirty="0"/>
              <a:t> or </a:t>
            </a:r>
            <a:r>
              <a:rPr lang="en-US" dirty="0">
                <a:latin typeface="Courier New" panose="02070309020205020404" pitchFamily="49" charset="0"/>
                <a:cs typeface="Courier New" panose="02070309020205020404" pitchFamily="49" charset="0"/>
              </a:rPr>
              <a:t>unions </a:t>
            </a:r>
            <a:r>
              <a:rPr lang="en-US" dirty="0">
                <a:cs typeface="Courier New" panose="02070309020205020404" pitchFamily="49" charset="0"/>
              </a:rPr>
              <a:t>in query</a:t>
            </a:r>
          </a:p>
          <a:p>
            <a:pPr marL="685800" lvl="1" indent="-457200">
              <a:buFont typeface="Wingdings" panose="05000000000000000000" pitchFamily="2" charset="2"/>
              <a:buChar char="§"/>
            </a:pPr>
            <a:r>
              <a:rPr lang="en-US" dirty="0"/>
              <a:t>Cannot be run cross-workspace</a:t>
            </a:r>
          </a:p>
        </p:txBody>
      </p:sp>
      <p:pic>
        <p:nvPicPr>
          <p:cNvPr id="8" name="Picture 7">
            <a:extLst>
              <a:ext uri="{FF2B5EF4-FFF2-40B4-BE49-F238E27FC236}">
                <a16:creationId xmlns:a16="http://schemas.microsoft.com/office/drawing/2014/main" id="{94F1BBEB-AF36-494D-7B17-0A8B330A0E09}"/>
              </a:ext>
            </a:extLst>
          </p:cNvPr>
          <p:cNvPicPr>
            <a:picLocks noChangeAspect="1"/>
          </p:cNvPicPr>
          <p:nvPr/>
        </p:nvPicPr>
        <p:blipFill>
          <a:blip r:embed="rId3"/>
          <a:stretch>
            <a:fillRect/>
          </a:stretch>
        </p:blipFill>
        <p:spPr>
          <a:xfrm>
            <a:off x="6529388" y="1528081"/>
            <a:ext cx="5575361" cy="46298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80509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83691" y="4333306"/>
            <a:ext cx="10750550" cy="431800"/>
          </a:xfrm>
          <a:prstGeom prst="rect">
            <a:avLst/>
          </a:prstGeom>
          <a:solidFill>
            <a:srgbClr val="F5F5F5"/>
          </a:solidFill>
        </p:spPr>
        <p:txBody>
          <a:bodyPr vert="horz" wrap="square" lIns="0" tIns="0" rIns="0" bIns="0" rtlCol="0">
            <a:spAutoFit/>
          </a:bodyPr>
          <a:lstStyle/>
          <a:p>
            <a:pPr>
              <a:lnSpc>
                <a:spcPts val="1610"/>
              </a:lnSpc>
            </a:pPr>
            <a:r>
              <a:rPr sz="1400" spc="-5" dirty="0">
                <a:solidFill>
                  <a:srgbClr val="616369"/>
                </a:solidFill>
                <a:latin typeface="Calibri"/>
                <a:cs typeface="Calibri"/>
              </a:rPr>
              <a:t>&lt;134&gt; 2018-02-21T16:15:00-04:00 PulseSecure: 2018-02-21 16:15:00 </a:t>
            </a:r>
            <a:r>
              <a:rPr sz="1400" dirty="0">
                <a:solidFill>
                  <a:srgbClr val="616369"/>
                </a:solidFill>
                <a:latin typeface="Calibri"/>
                <a:cs typeface="Calibri"/>
              </a:rPr>
              <a:t>- </a:t>
            </a:r>
            <a:r>
              <a:rPr sz="1400" spc="-5" dirty="0">
                <a:solidFill>
                  <a:srgbClr val="616369"/>
                </a:solidFill>
                <a:latin typeface="Calibri"/>
                <a:cs typeface="Calibri"/>
              </a:rPr>
              <a:t>ive </a:t>
            </a:r>
            <a:r>
              <a:rPr sz="1400" dirty="0">
                <a:solidFill>
                  <a:srgbClr val="616369"/>
                </a:solidFill>
                <a:latin typeface="Calibri"/>
                <a:cs typeface="Calibri"/>
              </a:rPr>
              <a:t>- </a:t>
            </a:r>
            <a:r>
              <a:rPr sz="1400" spc="-5" dirty="0">
                <a:solidFill>
                  <a:srgbClr val="616369"/>
                </a:solidFill>
                <a:latin typeface="Calibri"/>
                <a:cs typeface="Calibri"/>
              </a:rPr>
              <a:t>[127.0.0.1] </a:t>
            </a:r>
            <a:r>
              <a:rPr sz="1400" spc="-10" dirty="0">
                <a:solidFill>
                  <a:srgbClr val="616369"/>
                </a:solidFill>
                <a:latin typeface="Calibri"/>
                <a:cs typeface="Calibri"/>
              </a:rPr>
              <a:t>fakeuser(Admin </a:t>
            </a:r>
            <a:r>
              <a:rPr sz="1400" spc="-5" dirty="0">
                <a:solidFill>
                  <a:srgbClr val="616369"/>
                </a:solidFill>
                <a:latin typeface="Calibri"/>
                <a:cs typeface="Calibri"/>
              </a:rPr>
              <a:t>Users)[] </a:t>
            </a:r>
            <a:r>
              <a:rPr sz="1400" dirty="0">
                <a:solidFill>
                  <a:srgbClr val="616369"/>
                </a:solidFill>
                <a:latin typeface="Calibri"/>
                <a:cs typeface="Calibri"/>
              </a:rPr>
              <a:t>- Primary </a:t>
            </a:r>
            <a:r>
              <a:rPr sz="1400" spc="-5" dirty="0">
                <a:solidFill>
                  <a:srgbClr val="616369"/>
                </a:solidFill>
                <a:latin typeface="Calibri"/>
                <a:cs typeface="Calibri"/>
              </a:rPr>
              <a:t>authentication</a:t>
            </a:r>
            <a:r>
              <a:rPr sz="1400" spc="180" dirty="0">
                <a:solidFill>
                  <a:srgbClr val="616369"/>
                </a:solidFill>
                <a:latin typeface="Calibri"/>
                <a:cs typeface="Calibri"/>
              </a:rPr>
              <a:t> </a:t>
            </a:r>
            <a:r>
              <a:rPr sz="1400" spc="-5" dirty="0">
                <a:solidFill>
                  <a:srgbClr val="616369"/>
                </a:solidFill>
                <a:latin typeface="Calibri"/>
                <a:cs typeface="Calibri"/>
              </a:rPr>
              <a:t>successful</a:t>
            </a:r>
            <a:endParaRPr sz="1400">
              <a:latin typeface="Calibri"/>
              <a:cs typeface="Calibri"/>
            </a:endParaRPr>
          </a:p>
          <a:p>
            <a:pPr>
              <a:lnSpc>
                <a:spcPct val="100000"/>
              </a:lnSpc>
              <a:spcBef>
                <a:spcPts val="15"/>
              </a:spcBef>
            </a:pPr>
            <a:r>
              <a:rPr sz="1400" spc="-10" dirty="0">
                <a:solidFill>
                  <a:srgbClr val="616369"/>
                </a:solidFill>
                <a:latin typeface="Calibri"/>
                <a:cs typeface="Calibri"/>
              </a:rPr>
              <a:t>for fakeuser/Administrators from</a:t>
            </a:r>
            <a:r>
              <a:rPr sz="1400" spc="-45" dirty="0">
                <a:solidFill>
                  <a:srgbClr val="616369"/>
                </a:solidFill>
                <a:latin typeface="Calibri"/>
                <a:cs typeface="Calibri"/>
              </a:rPr>
              <a:t> </a:t>
            </a:r>
            <a:r>
              <a:rPr sz="1400" dirty="0">
                <a:solidFill>
                  <a:srgbClr val="616369"/>
                </a:solidFill>
                <a:latin typeface="Calibri"/>
                <a:cs typeface="Calibri"/>
              </a:rPr>
              <a:t>127.0.0.1</a:t>
            </a:r>
            <a:endParaRPr sz="1400">
              <a:latin typeface="Calibri"/>
              <a:cs typeface="Calibri"/>
            </a:endParaRPr>
          </a:p>
        </p:txBody>
      </p:sp>
      <p:sp>
        <p:nvSpPr>
          <p:cNvPr id="10" name="object 10"/>
          <p:cNvSpPr txBox="1"/>
          <p:nvPr/>
        </p:nvSpPr>
        <p:spPr>
          <a:xfrm>
            <a:off x="583691" y="5290379"/>
            <a:ext cx="10750550" cy="1077595"/>
          </a:xfrm>
          <a:prstGeom prst="rect">
            <a:avLst/>
          </a:prstGeom>
          <a:solidFill>
            <a:srgbClr val="F5F5F5"/>
          </a:solidFill>
        </p:spPr>
        <p:txBody>
          <a:bodyPr vert="horz" wrap="square" lIns="0" tIns="1905" rIns="0" bIns="0" rtlCol="0">
            <a:spAutoFit/>
          </a:bodyPr>
          <a:lstStyle/>
          <a:p>
            <a:pPr marR="212725">
              <a:lnSpc>
                <a:spcPts val="1680"/>
              </a:lnSpc>
              <a:spcBef>
                <a:spcPts val="15"/>
              </a:spcBef>
            </a:pPr>
            <a:r>
              <a:rPr sz="1400" spc="-5" dirty="0">
                <a:solidFill>
                  <a:srgbClr val="616369"/>
                </a:solidFill>
                <a:latin typeface="Calibri"/>
                <a:cs typeface="Calibri"/>
              </a:rPr>
              <a:t>&lt;134&gt; Dec </a:t>
            </a:r>
            <a:r>
              <a:rPr sz="1400" dirty="0">
                <a:solidFill>
                  <a:srgbClr val="616369"/>
                </a:solidFill>
                <a:latin typeface="Calibri"/>
                <a:cs typeface="Calibri"/>
              </a:rPr>
              <a:t>06 </a:t>
            </a:r>
            <a:r>
              <a:rPr sz="1400" spc="-5" dirty="0">
                <a:solidFill>
                  <a:srgbClr val="616369"/>
                </a:solidFill>
                <a:latin typeface="Calibri"/>
                <a:cs typeface="Calibri"/>
              </a:rPr>
              <a:t>16:51:38 hostname CEF:0|JATP|Cortex|3.6.0.1444|email|Phishing|8|externalId=1504 </a:t>
            </a:r>
            <a:r>
              <a:rPr sz="1400" spc="-10" dirty="0">
                <a:solidFill>
                  <a:srgbClr val="616369"/>
                </a:solidFill>
                <a:latin typeface="Calibri"/>
                <a:cs typeface="Calibri"/>
              </a:rPr>
              <a:t>eventId=14067 </a:t>
            </a:r>
            <a:r>
              <a:rPr sz="1400" spc="-5" dirty="0">
                <a:solidFill>
                  <a:srgbClr val="616369"/>
                </a:solidFill>
                <a:latin typeface="Calibri"/>
                <a:cs typeface="Calibri"/>
              </a:rPr>
              <a:t>lastActivityTime=2016-12-06  23:51:38+00 </a:t>
            </a:r>
            <a:r>
              <a:rPr sz="1400" spc="-10" dirty="0">
                <a:solidFill>
                  <a:srgbClr val="616369"/>
                </a:solidFill>
                <a:latin typeface="Calibri"/>
                <a:cs typeface="Calibri"/>
              </a:rPr>
              <a:t>src= </a:t>
            </a:r>
            <a:r>
              <a:rPr sz="1400" spc="-5" dirty="0">
                <a:solidFill>
                  <a:srgbClr val="616369"/>
                </a:solidFill>
                <a:latin typeface="Calibri"/>
                <a:cs typeface="Calibri"/>
              </a:rPr>
              <a:t>dst= src_hostname= dst_hostname= src_username= dst_username=</a:t>
            </a:r>
            <a:r>
              <a:rPr sz="1400" u="sng" spc="-5" dirty="0">
                <a:solidFill>
                  <a:srgbClr val="0078D3"/>
                </a:solidFill>
                <a:uFill>
                  <a:solidFill>
                    <a:srgbClr val="0078D3"/>
                  </a:solidFill>
                </a:uFill>
                <a:latin typeface="Calibri"/>
                <a:cs typeface="Calibri"/>
                <a:hlinkClick r:id="rId3"/>
              </a:rPr>
              <a:t>src_email_id=src@abc.com</a:t>
            </a:r>
            <a:r>
              <a:rPr sz="1400" spc="-5" dirty="0">
                <a:solidFill>
                  <a:srgbClr val="616369"/>
                </a:solidFill>
                <a:latin typeface="Calibri"/>
                <a:cs typeface="Calibri"/>
              </a:rPr>
              <a:t>dst_email_id={</a:t>
            </a:r>
            <a:r>
              <a:rPr sz="1400" u="sng" spc="-5" dirty="0">
                <a:solidFill>
                  <a:srgbClr val="0078D3"/>
                </a:solidFill>
                <a:uFill>
                  <a:solidFill>
                    <a:srgbClr val="0078D3"/>
                  </a:solidFill>
                </a:uFill>
                <a:latin typeface="Calibri"/>
                <a:cs typeface="Calibri"/>
                <a:hlinkClick r:id="rId4"/>
              </a:rPr>
              <a:t>test@abc.com</a:t>
            </a:r>
            <a:r>
              <a:rPr sz="1400" spc="-5" dirty="0">
                <a:solidFill>
                  <a:srgbClr val="616369"/>
                </a:solidFill>
                <a:latin typeface="Calibri"/>
                <a:cs typeface="Calibri"/>
              </a:rPr>
              <a:t>}  startTime=2016-12- </a:t>
            </a:r>
            <a:r>
              <a:rPr sz="1400" dirty="0">
                <a:solidFill>
                  <a:srgbClr val="616369"/>
                </a:solidFill>
                <a:latin typeface="Calibri"/>
                <a:cs typeface="Calibri"/>
              </a:rPr>
              <a:t>06 </a:t>
            </a:r>
            <a:r>
              <a:rPr sz="1400" spc="-5" dirty="0">
                <a:solidFill>
                  <a:srgbClr val="616369"/>
                </a:solidFill>
                <a:latin typeface="Calibri"/>
                <a:cs typeface="Calibri"/>
              </a:rPr>
              <a:t>23:51:38+00</a:t>
            </a:r>
            <a:r>
              <a:rPr sz="1400" spc="50" dirty="0">
                <a:solidFill>
                  <a:srgbClr val="616369"/>
                </a:solidFill>
                <a:latin typeface="Calibri"/>
                <a:cs typeface="Calibri"/>
              </a:rPr>
              <a:t> </a:t>
            </a:r>
            <a:r>
              <a:rPr sz="1400" spc="-5" dirty="0">
                <a:solidFill>
                  <a:srgbClr val="616369"/>
                </a:solidFill>
                <a:latin typeface="Calibri"/>
                <a:cs typeface="Calibri"/>
              </a:rPr>
              <a:t>url=</a:t>
            </a:r>
            <a:r>
              <a:rPr sz="1400" u="sng" spc="-5" dirty="0">
                <a:solidFill>
                  <a:srgbClr val="0078D3"/>
                </a:solidFill>
                <a:uFill>
                  <a:solidFill>
                    <a:srgbClr val="0078D3"/>
                  </a:solidFill>
                </a:uFill>
                <a:latin typeface="Calibri"/>
                <a:cs typeface="Calibri"/>
                <a:hlinkClick r:id="rId5"/>
              </a:rPr>
              <a:t>http://greatfilesarey.asia/QA/files_to_pcaps/</a:t>
            </a:r>
            <a:r>
              <a:rPr sz="1400" spc="-5" dirty="0">
                <a:solidFill>
                  <a:srgbClr val="616369"/>
                </a:solidFill>
                <a:latin typeface="Calibri"/>
                <a:cs typeface="Calibri"/>
              </a:rPr>
              <a:t>74280968a4917da52b5555351eeda969.bin</a:t>
            </a:r>
            <a:endParaRPr sz="1400">
              <a:latin typeface="Calibri"/>
              <a:cs typeface="Calibri"/>
            </a:endParaRPr>
          </a:p>
          <a:p>
            <a:pPr marR="5586730">
              <a:lnSpc>
                <a:spcPts val="1680"/>
              </a:lnSpc>
            </a:pPr>
            <a:r>
              <a:rPr sz="1400" spc="-5" dirty="0">
                <a:solidFill>
                  <a:srgbClr val="616369"/>
                </a:solidFill>
                <a:latin typeface="Calibri"/>
                <a:cs typeface="Calibri"/>
              </a:rPr>
              <a:t>fileHash=bce00351cfc559afec5beb90ea387b03788e4af5 </a:t>
            </a:r>
            <a:r>
              <a:rPr sz="1400" spc="-10" dirty="0">
                <a:solidFill>
                  <a:srgbClr val="616369"/>
                </a:solidFill>
                <a:latin typeface="Calibri"/>
                <a:cs typeface="Calibri"/>
              </a:rPr>
              <a:t>fileType=PE32  executable </a:t>
            </a:r>
            <a:r>
              <a:rPr sz="1400" spc="-5" dirty="0">
                <a:solidFill>
                  <a:srgbClr val="616369"/>
                </a:solidFill>
                <a:latin typeface="Calibri"/>
                <a:cs typeface="Calibri"/>
              </a:rPr>
              <a:t>(GUI) </a:t>
            </a:r>
            <a:r>
              <a:rPr sz="1400" spc="-10" dirty="0">
                <a:solidFill>
                  <a:srgbClr val="616369"/>
                </a:solidFill>
                <a:latin typeface="Calibri"/>
                <a:cs typeface="Calibri"/>
              </a:rPr>
              <a:t>Intel </a:t>
            </a:r>
            <a:r>
              <a:rPr sz="1400" spc="-5" dirty="0">
                <a:solidFill>
                  <a:srgbClr val="616369"/>
                </a:solidFill>
                <a:latin typeface="Calibri"/>
                <a:cs typeface="Calibri"/>
              </a:rPr>
              <a:t>80386, </a:t>
            </a:r>
            <a:r>
              <a:rPr sz="1400" spc="-10" dirty="0">
                <a:solidFill>
                  <a:srgbClr val="616369"/>
                </a:solidFill>
                <a:latin typeface="Calibri"/>
                <a:cs typeface="Calibri"/>
              </a:rPr>
              <a:t>for </a:t>
            </a:r>
            <a:r>
              <a:rPr sz="1400" dirty="0">
                <a:solidFill>
                  <a:srgbClr val="616369"/>
                </a:solidFill>
                <a:latin typeface="Calibri"/>
                <a:cs typeface="Calibri"/>
              </a:rPr>
              <a:t>MS</a:t>
            </a:r>
            <a:r>
              <a:rPr sz="1400" spc="30" dirty="0">
                <a:solidFill>
                  <a:srgbClr val="616369"/>
                </a:solidFill>
                <a:latin typeface="Calibri"/>
                <a:cs typeface="Calibri"/>
              </a:rPr>
              <a:t> </a:t>
            </a:r>
            <a:r>
              <a:rPr sz="1400" spc="-5" dirty="0">
                <a:solidFill>
                  <a:srgbClr val="616369"/>
                </a:solidFill>
                <a:latin typeface="Calibri"/>
                <a:cs typeface="Calibri"/>
              </a:rPr>
              <a:t>Windows</a:t>
            </a:r>
            <a:endParaRPr sz="1400">
              <a:latin typeface="Calibri"/>
              <a:cs typeface="Calibri"/>
            </a:endParaRPr>
          </a:p>
        </p:txBody>
      </p:sp>
      <p:sp>
        <p:nvSpPr>
          <p:cNvPr id="11" name="object 11"/>
          <p:cNvSpPr/>
          <p:nvPr/>
        </p:nvSpPr>
        <p:spPr>
          <a:xfrm>
            <a:off x="599236" y="3974912"/>
            <a:ext cx="747598" cy="248284"/>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5883" y="4939096"/>
            <a:ext cx="440029" cy="184150"/>
          </a:xfrm>
          <a:prstGeom prst="rect">
            <a:avLst/>
          </a:prstGeom>
          <a:blipFill>
            <a:blip r:embed="rId7" cstate="print"/>
            <a:stretch>
              <a:fillRect/>
            </a:stretch>
          </a:blipFill>
        </p:spPr>
        <p:txBody>
          <a:bodyPr wrap="square" lIns="0" tIns="0" rIns="0" bIns="0" rtlCol="0"/>
          <a:lstStyle/>
          <a:p>
            <a:endParaRPr/>
          </a:p>
        </p:txBody>
      </p:sp>
      <p:sp>
        <p:nvSpPr>
          <p:cNvPr id="14" name="Title 13">
            <a:extLst>
              <a:ext uri="{FF2B5EF4-FFF2-40B4-BE49-F238E27FC236}">
                <a16:creationId xmlns:a16="http://schemas.microsoft.com/office/drawing/2014/main" id="{86D91AFF-4BA3-A0B6-8181-6E30601D067B}"/>
              </a:ext>
            </a:extLst>
          </p:cNvPr>
          <p:cNvSpPr>
            <a:spLocks noGrp="1"/>
          </p:cNvSpPr>
          <p:nvPr>
            <p:ph type="title"/>
          </p:nvPr>
        </p:nvSpPr>
        <p:spPr/>
        <p:txBody>
          <a:bodyPr/>
          <a:lstStyle/>
          <a:p>
            <a:r>
              <a:rPr lang="en-US" dirty="0"/>
              <a:t>CEF and Syslog</a:t>
            </a:r>
          </a:p>
        </p:txBody>
      </p:sp>
      <p:sp>
        <p:nvSpPr>
          <p:cNvPr id="15" name="Text Placeholder 14">
            <a:extLst>
              <a:ext uri="{FF2B5EF4-FFF2-40B4-BE49-F238E27FC236}">
                <a16:creationId xmlns:a16="http://schemas.microsoft.com/office/drawing/2014/main" id="{844D573E-823A-1C18-418F-750950A87D7E}"/>
              </a:ext>
            </a:extLst>
          </p:cNvPr>
          <p:cNvSpPr>
            <a:spLocks noGrp="1"/>
          </p:cNvSpPr>
          <p:nvPr>
            <p:ph type="body" sz="quarter" idx="10"/>
          </p:nvPr>
        </p:nvSpPr>
        <p:spPr>
          <a:xfrm>
            <a:off x="574244" y="1265965"/>
            <a:ext cx="11018520" cy="2412968"/>
          </a:xfrm>
        </p:spPr>
        <p:txBody>
          <a:bodyPr/>
          <a:lstStyle/>
          <a:p>
            <a:pPr marL="457200" indent="-457200">
              <a:buFont typeface="Wingdings" panose="05000000000000000000" pitchFamily="2" charset="2"/>
              <a:buChar char="§"/>
            </a:pPr>
            <a:r>
              <a:rPr lang="en-US" dirty="0"/>
              <a:t>Syslog is both a logging format AND a transport protocol</a:t>
            </a:r>
          </a:p>
          <a:p>
            <a:pPr marL="457200" indent="-457200">
              <a:buFont typeface="Wingdings" panose="05000000000000000000" pitchFamily="2" charset="2"/>
              <a:buChar char="§"/>
            </a:pPr>
            <a:r>
              <a:rPr lang="en-US" dirty="0"/>
              <a:t>CEF is a structured format and schema delivered over the syslog transport protocol</a:t>
            </a:r>
          </a:p>
          <a:p>
            <a:pPr marL="457200" indent="-457200">
              <a:buFont typeface="Wingdings" panose="05000000000000000000" pitchFamily="2" charset="2"/>
              <a:buChar char="§"/>
            </a:pPr>
            <a:r>
              <a:rPr lang="en-US" dirty="0"/>
              <a:t>CEF data is parsed. Syslog messages require query time parsing.</a:t>
            </a:r>
          </a:p>
          <a:p>
            <a:pPr marL="457200" indent="-457200">
              <a:buFont typeface="Wingdings" panose="05000000000000000000" pitchFamily="2" charset="2"/>
              <a:buChar char="§"/>
            </a:pPr>
            <a:r>
              <a:rPr lang="en-US" dirty="0"/>
              <a:t>When you have the option, use CEF</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dirty="0"/>
              <a:t>Manage template versions for scheduled analytics rules</a:t>
            </a:r>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8263" y="1411081"/>
            <a:ext cx="5064316" cy="4727448"/>
          </a:xfrm>
        </p:spPr>
        <p:txBody>
          <a:bodyPr/>
          <a:lstStyle/>
          <a:p>
            <a:pPr marL="457200" indent="-457200">
              <a:buFont typeface="Wingdings" panose="05000000000000000000" pitchFamily="2" charset="2"/>
              <a:buChar char="§"/>
            </a:pPr>
            <a:r>
              <a:rPr lang="en-US" sz="2400" dirty="0"/>
              <a:t>If a rule is created by template, and the original template is updated, you should compare the update to the created rule.</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Updating the rule will overwrite the template component of your existing rule </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Automations and customizations to the original rule should be verified</a:t>
            </a:r>
          </a:p>
        </p:txBody>
      </p:sp>
      <p:pic>
        <p:nvPicPr>
          <p:cNvPr id="6" name="Picture 5">
            <a:extLst>
              <a:ext uri="{FF2B5EF4-FFF2-40B4-BE49-F238E27FC236}">
                <a16:creationId xmlns:a16="http://schemas.microsoft.com/office/drawing/2014/main" id="{C870A4B9-925B-3ED7-1A06-28A4795E76B0}"/>
              </a:ext>
            </a:extLst>
          </p:cNvPr>
          <p:cNvPicPr>
            <a:picLocks noChangeAspect="1"/>
          </p:cNvPicPr>
          <p:nvPr/>
        </p:nvPicPr>
        <p:blipFill>
          <a:blip r:embed="rId3"/>
          <a:stretch>
            <a:fillRect/>
          </a:stretch>
        </p:blipFill>
        <p:spPr>
          <a:xfrm>
            <a:off x="6007475" y="1031022"/>
            <a:ext cx="6009255" cy="4234783"/>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58A303FF-D968-7588-105D-C2045F662AE4}"/>
              </a:ext>
            </a:extLst>
          </p:cNvPr>
          <p:cNvPicPr>
            <a:picLocks noChangeAspect="1"/>
          </p:cNvPicPr>
          <p:nvPr/>
        </p:nvPicPr>
        <p:blipFill>
          <a:blip r:embed="rId4"/>
          <a:stretch>
            <a:fillRect/>
          </a:stretch>
        </p:blipFill>
        <p:spPr>
          <a:xfrm>
            <a:off x="6007475" y="2621756"/>
            <a:ext cx="6097780" cy="4044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3540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B15F-E1AA-8CE9-3DCE-DA574D4CE6C9}"/>
              </a:ext>
            </a:extLst>
          </p:cNvPr>
          <p:cNvSpPr>
            <a:spLocks noGrp="1"/>
          </p:cNvSpPr>
          <p:nvPr>
            <p:ph type="title"/>
          </p:nvPr>
        </p:nvSpPr>
        <p:spPr>
          <a:xfrm>
            <a:off x="588263" y="457200"/>
            <a:ext cx="11018520" cy="492443"/>
          </a:xfrm>
        </p:spPr>
        <p:txBody>
          <a:bodyPr/>
          <a:lstStyle/>
          <a:p>
            <a:r>
              <a:rPr lang="en-US" sz="3200" dirty="0"/>
              <a:t>Handling ingestion delay and rules</a:t>
            </a:r>
            <a:endParaRPr lang="en-US" sz="5400" dirty="0"/>
          </a:p>
        </p:txBody>
      </p:sp>
      <p:sp>
        <p:nvSpPr>
          <p:cNvPr id="4" name="Text Placeholder 3">
            <a:extLst>
              <a:ext uri="{FF2B5EF4-FFF2-40B4-BE49-F238E27FC236}">
                <a16:creationId xmlns:a16="http://schemas.microsoft.com/office/drawing/2014/main" id="{23F2205B-486F-8997-715D-015C1037873F}"/>
              </a:ext>
            </a:extLst>
          </p:cNvPr>
          <p:cNvSpPr>
            <a:spLocks noGrp="1"/>
          </p:cNvSpPr>
          <p:nvPr>
            <p:ph type="body" sz="quarter" idx="10"/>
          </p:nvPr>
        </p:nvSpPr>
        <p:spPr>
          <a:xfrm>
            <a:off x="588263" y="1547089"/>
            <a:ext cx="4768336" cy="4333494"/>
          </a:xfrm>
        </p:spPr>
        <p:txBody>
          <a:bodyPr/>
          <a:lstStyle/>
          <a:p>
            <a:pPr marL="457200" indent="-457200">
              <a:buFont typeface="Wingdings" panose="05000000000000000000" pitchFamily="2" charset="2"/>
              <a:buChar char="§"/>
            </a:pPr>
            <a:r>
              <a:rPr lang="en-US" sz="2200" dirty="0"/>
              <a:t>Ingestion delay can result in missed alerts if lookback time is not factored properly.</a:t>
            </a:r>
          </a:p>
          <a:p>
            <a:pPr marL="457200" indent="-457200">
              <a:buFont typeface="Wingdings" panose="05000000000000000000" pitchFamily="2" charset="2"/>
              <a:buChar char="§"/>
            </a:pPr>
            <a:endParaRPr lang="en-US" sz="2200" dirty="0"/>
          </a:p>
          <a:p>
            <a:pPr marL="457200" indent="-457200">
              <a:buFont typeface="Wingdings" panose="05000000000000000000" pitchFamily="2" charset="2"/>
              <a:buChar char="§"/>
            </a:pPr>
            <a:r>
              <a:rPr lang="en-US" sz="2200" dirty="0">
                <a:solidFill>
                  <a:srgbClr val="161616"/>
                </a:solidFill>
              </a:rPr>
              <a:t>Correcting the issue requires you to know </a:t>
            </a:r>
            <a:r>
              <a:rPr lang="en-US" sz="2200" b="0" i="0" dirty="0">
                <a:solidFill>
                  <a:srgbClr val="161616"/>
                </a:solidFill>
                <a:effectLst/>
              </a:rPr>
              <a:t>the delay for your data type</a:t>
            </a:r>
          </a:p>
          <a:p>
            <a:pPr marL="457200" indent="-457200">
              <a:buFont typeface="Wingdings" panose="05000000000000000000" pitchFamily="2" charset="2"/>
              <a:buChar char="§"/>
            </a:pPr>
            <a:endParaRPr lang="en-US" sz="2200" dirty="0">
              <a:solidFill>
                <a:srgbClr val="161616"/>
              </a:solidFill>
            </a:endParaRPr>
          </a:p>
          <a:p>
            <a:pPr marL="457200" indent="-457200">
              <a:buFont typeface="Wingdings" panose="05000000000000000000" pitchFamily="2" charset="2"/>
              <a:buChar char="§"/>
            </a:pPr>
            <a:r>
              <a:rPr lang="en-US" sz="2200" dirty="0">
                <a:solidFill>
                  <a:srgbClr val="161616"/>
                </a:solidFill>
              </a:rPr>
              <a:t>Gather ingestion delay information from Advanced section of the </a:t>
            </a:r>
            <a:r>
              <a:rPr lang="en-US" sz="2200" i="1" dirty="0">
                <a:solidFill>
                  <a:srgbClr val="161616"/>
                </a:solidFill>
              </a:rPr>
              <a:t>Workspace Usage Report </a:t>
            </a:r>
            <a:r>
              <a:rPr lang="en-US" sz="2200" i="1" dirty="0">
                <a:solidFill>
                  <a:srgbClr val="161616"/>
                </a:solidFill>
                <a:sym typeface="Wingdings" panose="05000000000000000000" pitchFamily="2" charset="2"/>
              </a:rPr>
              <a:t> End to End Latency Report by Table</a:t>
            </a:r>
            <a:endParaRPr lang="en-US" sz="2200" i="1" dirty="0"/>
          </a:p>
        </p:txBody>
      </p:sp>
      <p:pic>
        <p:nvPicPr>
          <p:cNvPr id="12" name="Picture 11">
            <a:extLst>
              <a:ext uri="{FF2B5EF4-FFF2-40B4-BE49-F238E27FC236}">
                <a16:creationId xmlns:a16="http://schemas.microsoft.com/office/drawing/2014/main" id="{C5013B31-708F-AD1A-7640-14FBF8D7FA1D}"/>
              </a:ext>
            </a:extLst>
          </p:cNvPr>
          <p:cNvPicPr>
            <a:picLocks noChangeAspect="1"/>
          </p:cNvPicPr>
          <p:nvPr/>
        </p:nvPicPr>
        <p:blipFill>
          <a:blip r:embed="rId3"/>
          <a:stretch>
            <a:fillRect/>
          </a:stretch>
        </p:blipFill>
        <p:spPr>
          <a:xfrm>
            <a:off x="5765671" y="1254598"/>
            <a:ext cx="6294683" cy="52613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474174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C3498-563D-86CD-E7BA-737524D25F0D}"/>
              </a:ext>
            </a:extLst>
          </p:cNvPr>
          <p:cNvSpPr>
            <a:spLocks noGrp="1"/>
          </p:cNvSpPr>
          <p:nvPr>
            <p:ph type="title"/>
          </p:nvPr>
        </p:nvSpPr>
        <p:spPr/>
        <p:txBody>
          <a:bodyPr/>
          <a:lstStyle/>
          <a:p>
            <a:r>
              <a:rPr lang="en-US" dirty="0"/>
              <a:t>DEMO</a:t>
            </a:r>
          </a:p>
        </p:txBody>
      </p:sp>
      <p:sp>
        <p:nvSpPr>
          <p:cNvPr id="5" name="Text Placeholder 4">
            <a:extLst>
              <a:ext uri="{FF2B5EF4-FFF2-40B4-BE49-F238E27FC236}">
                <a16:creationId xmlns:a16="http://schemas.microsoft.com/office/drawing/2014/main" id="{868B8710-6702-F3E5-D85C-6AC7C68C97DE}"/>
              </a:ext>
            </a:extLst>
          </p:cNvPr>
          <p:cNvSpPr>
            <a:spLocks noGrp="1"/>
          </p:cNvSpPr>
          <p:nvPr>
            <p:ph type="body" sz="quarter" idx="12"/>
          </p:nvPr>
        </p:nvSpPr>
        <p:spPr>
          <a:xfrm>
            <a:off x="585216" y="3598700"/>
            <a:ext cx="9144000" cy="492443"/>
          </a:xfrm>
        </p:spPr>
        <p:txBody>
          <a:bodyPr/>
          <a:lstStyle/>
          <a:p>
            <a:r>
              <a:rPr lang="en-US" sz="3200" dirty="0"/>
              <a:t>Workspace Usage Report</a:t>
            </a:r>
          </a:p>
        </p:txBody>
      </p:sp>
    </p:spTree>
    <p:extLst>
      <p:ext uri="{BB962C8B-B14F-4D97-AF65-F5344CB8AC3E}">
        <p14:creationId xmlns:p14="http://schemas.microsoft.com/office/powerpoint/2010/main" val="13378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D902D-1333-463E-BB5A-2BE7D4FBAA17}"/>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2956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7659-859C-EA9B-32E0-C98247A20BF8}"/>
              </a:ext>
            </a:extLst>
          </p:cNvPr>
          <p:cNvSpPr>
            <a:spLocks noGrp="1"/>
          </p:cNvSpPr>
          <p:nvPr>
            <p:ph type="title"/>
          </p:nvPr>
        </p:nvSpPr>
        <p:spPr>
          <a:xfrm>
            <a:off x="588263" y="326374"/>
            <a:ext cx="11018520" cy="984885"/>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Use a log forwarder to ingest Syslog and CEF logs to Microsoft Sentinel</a:t>
            </a:r>
            <a:endParaRPr lang="en-US" sz="3200" dirty="0">
              <a:latin typeface="Segoe UI Semibold" panose="020B0702040204020203" pitchFamily="34" charset="0"/>
              <a:cs typeface="Segoe UI Semibold" panose="020B0702040204020203" pitchFamily="34" charset="0"/>
            </a:endParaRPr>
          </a:p>
        </p:txBody>
      </p:sp>
      <p:sp>
        <p:nvSpPr>
          <p:cNvPr id="3" name="Text Placeholder 2">
            <a:extLst>
              <a:ext uri="{FF2B5EF4-FFF2-40B4-BE49-F238E27FC236}">
                <a16:creationId xmlns:a16="http://schemas.microsoft.com/office/drawing/2014/main" id="{7880385E-45EE-9A21-AA9C-8F9B27D91F8D}"/>
              </a:ext>
            </a:extLst>
          </p:cNvPr>
          <p:cNvSpPr>
            <a:spLocks noGrp="1"/>
          </p:cNvSpPr>
          <p:nvPr>
            <p:ph type="body" sz="quarter" idx="10"/>
          </p:nvPr>
        </p:nvSpPr>
        <p:spPr>
          <a:xfrm>
            <a:off x="586390" y="1554792"/>
            <a:ext cx="5157185" cy="4949047"/>
          </a:xfrm>
        </p:spPr>
        <p:txBody>
          <a:bodyPr/>
          <a:lstStyle/>
          <a:p>
            <a:pPr marL="342900" indent="-342900">
              <a:buFont typeface="Wingdings" panose="05000000000000000000" pitchFamily="2" charset="2"/>
              <a:buChar char="§"/>
            </a:pPr>
            <a:r>
              <a:rPr lang="en-US" sz="2400" dirty="0"/>
              <a:t>Typically used when a device or appliance does not support installation of Log Analytics agent</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Linux machine configured with:</a:t>
            </a:r>
          </a:p>
          <a:p>
            <a:pPr marL="571500" lvl="1" indent="-342900">
              <a:buFont typeface="Wingdings" panose="05000000000000000000" pitchFamily="2" charset="2"/>
              <a:buChar char="§"/>
            </a:pPr>
            <a:r>
              <a:rPr lang="en-US" dirty="0"/>
              <a:t>Syslog daemon</a:t>
            </a:r>
          </a:p>
          <a:p>
            <a:pPr marL="571500" lvl="1" indent="-342900">
              <a:buFont typeface="Wingdings" panose="05000000000000000000" pitchFamily="2" charset="2"/>
              <a:buChar char="§"/>
            </a:pPr>
            <a:r>
              <a:rPr lang="en-US" dirty="0"/>
              <a:t>Log Analytics agent</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Forwards logs to Sentinel workspace</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Can be set up behind load balancer for higher availability</a:t>
            </a:r>
          </a:p>
        </p:txBody>
      </p:sp>
      <p:pic>
        <p:nvPicPr>
          <p:cNvPr id="6" name="Picture 5">
            <a:extLst>
              <a:ext uri="{FF2B5EF4-FFF2-40B4-BE49-F238E27FC236}">
                <a16:creationId xmlns:a16="http://schemas.microsoft.com/office/drawing/2014/main" id="{F374DE5E-D6D3-4BE9-9131-6E6947B66E07}"/>
              </a:ext>
            </a:extLst>
          </p:cNvPr>
          <p:cNvPicPr>
            <a:picLocks noChangeAspect="1"/>
          </p:cNvPicPr>
          <p:nvPr/>
        </p:nvPicPr>
        <p:blipFill>
          <a:blip r:embed="rId3"/>
          <a:stretch>
            <a:fillRect/>
          </a:stretch>
        </p:blipFill>
        <p:spPr>
          <a:xfrm>
            <a:off x="5856679" y="3890044"/>
            <a:ext cx="6335319" cy="2641582"/>
          </a:xfrm>
          <a:prstGeom prst="rect">
            <a:avLst/>
          </a:prstGeom>
        </p:spPr>
      </p:pic>
      <p:pic>
        <p:nvPicPr>
          <p:cNvPr id="8" name="Picture 7">
            <a:extLst>
              <a:ext uri="{FF2B5EF4-FFF2-40B4-BE49-F238E27FC236}">
                <a16:creationId xmlns:a16="http://schemas.microsoft.com/office/drawing/2014/main" id="{5F279FA1-E62C-258E-DD86-8B062916ABFF}"/>
              </a:ext>
            </a:extLst>
          </p:cNvPr>
          <p:cNvPicPr>
            <a:picLocks noChangeAspect="1"/>
          </p:cNvPicPr>
          <p:nvPr/>
        </p:nvPicPr>
        <p:blipFill>
          <a:blip r:embed="rId4"/>
          <a:stretch>
            <a:fillRect/>
          </a:stretch>
        </p:blipFill>
        <p:spPr>
          <a:xfrm>
            <a:off x="5856680" y="1507976"/>
            <a:ext cx="6335319" cy="1844531"/>
          </a:xfrm>
          <a:prstGeom prst="rect">
            <a:avLst/>
          </a:prstGeom>
        </p:spPr>
      </p:pic>
    </p:spTree>
    <p:extLst>
      <p:ext uri="{BB962C8B-B14F-4D97-AF65-F5344CB8AC3E}">
        <p14:creationId xmlns:p14="http://schemas.microsoft.com/office/powerpoint/2010/main" val="3051581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EE30-0CC7-09B2-80F2-0A80A3BFEDAE}"/>
              </a:ext>
            </a:extLst>
          </p:cNvPr>
          <p:cNvSpPr>
            <a:spLocks noGrp="1"/>
          </p:cNvSpPr>
          <p:nvPr>
            <p:ph type="title"/>
          </p:nvPr>
        </p:nvSpPr>
        <p:spPr>
          <a:xfrm>
            <a:off x="588263" y="457200"/>
            <a:ext cx="11018520" cy="492443"/>
          </a:xfrm>
        </p:spPr>
        <p:txBody>
          <a:bodyPr/>
          <a:lstStyle/>
          <a:p>
            <a:pPr algn="l"/>
            <a:r>
              <a:rPr lang="en-US" sz="3200" b="1" i="0" dirty="0">
                <a:solidFill>
                  <a:srgbClr val="161616"/>
                </a:solidFill>
                <a:effectLst/>
                <a:latin typeface="Segoe UI Semibold" panose="020B0702040204020203" pitchFamily="34" charset="0"/>
                <a:cs typeface="Segoe UI Semibold" panose="020B0702040204020203" pitchFamily="34" charset="0"/>
              </a:rPr>
              <a:t>Stream CEF logs with the AMA connector</a:t>
            </a:r>
          </a:p>
        </p:txBody>
      </p:sp>
      <p:sp>
        <p:nvSpPr>
          <p:cNvPr id="3" name="Text Placeholder 2">
            <a:extLst>
              <a:ext uri="{FF2B5EF4-FFF2-40B4-BE49-F238E27FC236}">
                <a16:creationId xmlns:a16="http://schemas.microsoft.com/office/drawing/2014/main" id="{1F640404-2F04-6016-155F-0177F6F0A571}"/>
              </a:ext>
            </a:extLst>
          </p:cNvPr>
          <p:cNvSpPr>
            <a:spLocks noGrp="1"/>
          </p:cNvSpPr>
          <p:nvPr>
            <p:ph type="body" sz="quarter" idx="10"/>
          </p:nvPr>
        </p:nvSpPr>
        <p:spPr>
          <a:xfrm>
            <a:off x="588263" y="1241369"/>
            <a:ext cx="11018520" cy="1378839"/>
          </a:xfrm>
        </p:spPr>
        <p:txBody>
          <a:bodyPr/>
          <a:lstStyle/>
          <a:p>
            <a:pPr marL="457200" indent="-457200">
              <a:buFont typeface="Wingdings" panose="05000000000000000000" pitchFamily="2" charset="2"/>
              <a:buChar char="§"/>
            </a:pPr>
            <a:r>
              <a:rPr lang="en-US" dirty="0"/>
              <a:t>Similar principle to using the Log Analytics agent on the VM.</a:t>
            </a:r>
          </a:p>
          <a:p>
            <a:pPr marL="457200" indent="-457200">
              <a:buFont typeface="Wingdings" panose="05000000000000000000" pitchFamily="2" charset="2"/>
              <a:buChar char="§"/>
            </a:pPr>
            <a:r>
              <a:rPr lang="en-US" dirty="0"/>
              <a:t>Use connector in Sentinel to set up ingest logging using data collection rules</a:t>
            </a:r>
          </a:p>
        </p:txBody>
      </p:sp>
      <p:pic>
        <p:nvPicPr>
          <p:cNvPr id="6" name="Picture 5">
            <a:extLst>
              <a:ext uri="{FF2B5EF4-FFF2-40B4-BE49-F238E27FC236}">
                <a16:creationId xmlns:a16="http://schemas.microsoft.com/office/drawing/2014/main" id="{CDC67E11-088C-8A89-D28C-40F1A8E02DC6}"/>
              </a:ext>
            </a:extLst>
          </p:cNvPr>
          <p:cNvPicPr>
            <a:picLocks noChangeAspect="1"/>
          </p:cNvPicPr>
          <p:nvPr/>
        </p:nvPicPr>
        <p:blipFill>
          <a:blip r:embed="rId3"/>
          <a:stretch>
            <a:fillRect/>
          </a:stretch>
        </p:blipFill>
        <p:spPr>
          <a:xfrm>
            <a:off x="505964" y="2911934"/>
            <a:ext cx="11018520" cy="3406600"/>
          </a:xfrm>
          <a:prstGeom prst="rect">
            <a:avLst/>
          </a:prstGeom>
        </p:spPr>
      </p:pic>
    </p:spTree>
    <p:extLst>
      <p:ext uri="{BB962C8B-B14F-4D97-AF65-F5344CB8AC3E}">
        <p14:creationId xmlns:p14="http://schemas.microsoft.com/office/powerpoint/2010/main" val="5543178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1ABE-D862-7232-CFBA-3C2B590A6DF1}"/>
              </a:ext>
            </a:extLst>
          </p:cNvPr>
          <p:cNvSpPr>
            <a:spLocks noGrp="1"/>
          </p:cNvSpPr>
          <p:nvPr>
            <p:ph type="title"/>
          </p:nvPr>
        </p:nvSpPr>
        <p:spPr/>
        <p:txBody>
          <a:bodyPr/>
          <a:lstStyle/>
          <a:p>
            <a:r>
              <a:rPr lang="en-US" dirty="0"/>
              <a:t>Understanding Data Collection Rules (DCR)</a:t>
            </a:r>
          </a:p>
        </p:txBody>
      </p:sp>
      <p:sp>
        <p:nvSpPr>
          <p:cNvPr id="3" name="Text Placeholder 2">
            <a:extLst>
              <a:ext uri="{FF2B5EF4-FFF2-40B4-BE49-F238E27FC236}">
                <a16:creationId xmlns:a16="http://schemas.microsoft.com/office/drawing/2014/main" id="{02EE2B8F-9FDE-1830-B2D9-F8C249C71BF5}"/>
              </a:ext>
            </a:extLst>
          </p:cNvPr>
          <p:cNvSpPr>
            <a:spLocks noGrp="1"/>
          </p:cNvSpPr>
          <p:nvPr>
            <p:ph type="body" sz="quarter" idx="10"/>
          </p:nvPr>
        </p:nvSpPr>
        <p:spPr>
          <a:xfrm>
            <a:off x="654938" y="1306639"/>
            <a:ext cx="4671410" cy="5269135"/>
          </a:xfrm>
        </p:spPr>
        <p:txBody>
          <a:bodyPr/>
          <a:lstStyle/>
          <a:p>
            <a:pPr marL="457200" indent="-457200">
              <a:buFont typeface="Wingdings" panose="05000000000000000000" pitchFamily="2" charset="2"/>
              <a:buChar char="§"/>
            </a:pPr>
            <a:r>
              <a:rPr lang="en-US" dirty="0"/>
              <a:t>Used to define:</a:t>
            </a:r>
          </a:p>
          <a:p>
            <a:pPr marL="685800" lvl="1" indent="-457200">
              <a:buFont typeface="Wingdings" panose="05000000000000000000" pitchFamily="2" charset="2"/>
              <a:buChar char="§"/>
            </a:pPr>
            <a:r>
              <a:rPr lang="en-US" sz="2400" dirty="0"/>
              <a:t>Data to be collected</a:t>
            </a:r>
          </a:p>
          <a:p>
            <a:pPr marL="685800" lvl="1" indent="-457200">
              <a:buFont typeface="Wingdings" panose="05000000000000000000" pitchFamily="2" charset="2"/>
              <a:buChar char="§"/>
            </a:pPr>
            <a:r>
              <a:rPr lang="en-US" sz="2400" dirty="0"/>
              <a:t>How to transform data</a:t>
            </a:r>
          </a:p>
          <a:p>
            <a:pPr marL="685800" lvl="1" indent="-457200">
              <a:buFont typeface="Wingdings" panose="05000000000000000000" pitchFamily="2" charset="2"/>
              <a:buChar char="§"/>
            </a:pPr>
            <a:r>
              <a:rPr lang="en-US" sz="2400" dirty="0"/>
              <a:t>Where data should be sent</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You can configure data collection rules to send different types of data to different workspaces </a:t>
            </a:r>
          </a:p>
          <a:p>
            <a:pPr marL="685800" lvl="1" indent="-457200">
              <a:buFont typeface="Wingdings" panose="05000000000000000000" pitchFamily="2" charset="2"/>
              <a:buChar char="§"/>
            </a:pPr>
            <a:r>
              <a:rPr lang="en-US" sz="2400" dirty="0"/>
              <a:t>e.g., perf data to Azure Monitor and security data to Microsoft Sentinel</a:t>
            </a:r>
          </a:p>
        </p:txBody>
      </p:sp>
      <p:pic>
        <p:nvPicPr>
          <p:cNvPr id="7" name="Picture 6">
            <a:extLst>
              <a:ext uri="{FF2B5EF4-FFF2-40B4-BE49-F238E27FC236}">
                <a16:creationId xmlns:a16="http://schemas.microsoft.com/office/drawing/2014/main" id="{D04CBD68-E44D-E9C8-569A-DBFC4FFE1D37}"/>
              </a:ext>
            </a:extLst>
          </p:cNvPr>
          <p:cNvPicPr>
            <a:picLocks noChangeAspect="1"/>
          </p:cNvPicPr>
          <p:nvPr/>
        </p:nvPicPr>
        <p:blipFill>
          <a:blip r:embed="rId3"/>
          <a:stretch>
            <a:fillRect/>
          </a:stretch>
        </p:blipFill>
        <p:spPr>
          <a:xfrm>
            <a:off x="5542675" y="1760172"/>
            <a:ext cx="6461000" cy="4057650"/>
          </a:xfrm>
          <a:prstGeom prst="rect">
            <a:avLst/>
          </a:prstGeom>
        </p:spPr>
      </p:pic>
    </p:spTree>
    <p:extLst>
      <p:ext uri="{BB962C8B-B14F-4D97-AF65-F5344CB8AC3E}">
        <p14:creationId xmlns:p14="http://schemas.microsoft.com/office/powerpoint/2010/main" val="19773458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34D4-539D-20BA-B86B-E12DC8B5CE89}"/>
              </a:ext>
            </a:extLst>
          </p:cNvPr>
          <p:cNvSpPr>
            <a:spLocks noGrp="1"/>
          </p:cNvSpPr>
          <p:nvPr>
            <p:ph type="title"/>
          </p:nvPr>
        </p:nvSpPr>
        <p:spPr>
          <a:xfrm>
            <a:off x="588263" y="457200"/>
            <a:ext cx="11018520" cy="984885"/>
          </a:xfrm>
        </p:spPr>
        <p:txBody>
          <a:bodyPr/>
          <a:lstStyle/>
          <a:p>
            <a:r>
              <a:rPr lang="en-US" sz="3200" dirty="0"/>
              <a:t>Creating Data Collection Rules in </a:t>
            </a:r>
            <a:r>
              <a:rPr lang="en-US" sz="3200" b="1" i="0" dirty="0">
                <a:solidFill>
                  <a:srgbClr val="161616"/>
                </a:solidFill>
                <a:effectLst/>
              </a:rPr>
              <a:t>Common Event Format (CEF) via AMA</a:t>
            </a:r>
            <a:endParaRPr lang="en-US" sz="3200" dirty="0"/>
          </a:p>
        </p:txBody>
      </p:sp>
      <p:sp>
        <p:nvSpPr>
          <p:cNvPr id="3" name="Text Placeholder 2">
            <a:extLst>
              <a:ext uri="{FF2B5EF4-FFF2-40B4-BE49-F238E27FC236}">
                <a16:creationId xmlns:a16="http://schemas.microsoft.com/office/drawing/2014/main" id="{048EFFF9-F230-0326-4755-327D6D55389A}"/>
              </a:ext>
            </a:extLst>
          </p:cNvPr>
          <p:cNvSpPr>
            <a:spLocks noGrp="1"/>
          </p:cNvSpPr>
          <p:nvPr>
            <p:ph type="body" sz="quarter" idx="10"/>
          </p:nvPr>
        </p:nvSpPr>
        <p:spPr>
          <a:xfrm>
            <a:off x="588263" y="1962721"/>
            <a:ext cx="5843928" cy="4136517"/>
          </a:xfrm>
        </p:spPr>
        <p:txBody>
          <a:bodyPr/>
          <a:lstStyle/>
          <a:p>
            <a:pPr marL="457200" indent="-457200">
              <a:buFont typeface="Wingdings" panose="05000000000000000000" pitchFamily="2" charset="2"/>
              <a:buChar char="§"/>
            </a:pPr>
            <a:r>
              <a:rPr lang="en-US" sz="2400" dirty="0"/>
              <a:t>Set up the </a:t>
            </a:r>
            <a:r>
              <a:rPr lang="en-US" sz="2400" b="1" dirty="0"/>
              <a:t>CEF via AMA </a:t>
            </a:r>
            <a:r>
              <a:rPr lang="en-US" sz="2400" dirty="0"/>
              <a:t>Connector in the Sentinel workspace</a:t>
            </a:r>
          </a:p>
          <a:p>
            <a:pPr marL="457200" indent="-457200" algn="l">
              <a:buFont typeface="Wingdings" panose="05000000000000000000" pitchFamily="2" charset="2"/>
              <a:buChar char="§"/>
            </a:pPr>
            <a:r>
              <a:rPr lang="en-US" sz="2400" b="0" i="0" u="none" strike="noStrike" dirty="0">
                <a:solidFill>
                  <a:srgbClr val="161616"/>
                </a:solidFill>
                <a:effectLst/>
              </a:rPr>
              <a:t>Create </a:t>
            </a:r>
            <a:r>
              <a:rPr lang="en-US" sz="2400" dirty="0">
                <a:solidFill>
                  <a:srgbClr val="161616"/>
                </a:solidFill>
              </a:rPr>
              <a:t>a</a:t>
            </a:r>
            <a:r>
              <a:rPr lang="en-US" sz="2400" b="0" i="0" u="none" strike="noStrike" dirty="0">
                <a:solidFill>
                  <a:srgbClr val="161616"/>
                </a:solidFill>
                <a:effectLst/>
              </a:rPr>
              <a:t> DCR in the connector page</a:t>
            </a:r>
          </a:p>
          <a:p>
            <a:pPr marL="457200" indent="-457200" algn="l">
              <a:buFont typeface="Wingdings" panose="05000000000000000000" pitchFamily="2" charset="2"/>
              <a:buChar char="§"/>
            </a:pPr>
            <a:r>
              <a:rPr lang="en-US" sz="2400" b="0" i="0" u="none" strike="noStrike" dirty="0">
                <a:solidFill>
                  <a:srgbClr val="161616"/>
                </a:solidFill>
                <a:effectLst/>
              </a:rPr>
              <a:t>Define your target resources (VMs)</a:t>
            </a:r>
          </a:p>
          <a:p>
            <a:pPr marL="457200" indent="-457200" algn="l">
              <a:buFont typeface="Wingdings" panose="05000000000000000000" pitchFamily="2" charset="2"/>
              <a:buChar char="§"/>
            </a:pPr>
            <a:r>
              <a:rPr lang="en-US" sz="2400" b="0" i="0" u="none" strike="noStrike" dirty="0">
                <a:solidFill>
                  <a:srgbClr val="161616"/>
                </a:solidFill>
                <a:effectLst/>
              </a:rPr>
              <a:t>Select the data source type and create the DCR</a:t>
            </a:r>
            <a:endParaRPr lang="en-US" sz="2400" b="0" i="0" dirty="0">
              <a:solidFill>
                <a:srgbClr val="161616"/>
              </a:solidFill>
              <a:effectLst/>
            </a:endParaRPr>
          </a:p>
          <a:p>
            <a:pPr marL="457200" indent="-457200" algn="l">
              <a:buFont typeface="Wingdings" panose="05000000000000000000" pitchFamily="2" charset="2"/>
              <a:buChar char="§"/>
            </a:pPr>
            <a:r>
              <a:rPr lang="en-US" sz="2400" b="0" i="0" u="none" strike="noStrike" dirty="0">
                <a:solidFill>
                  <a:srgbClr val="161616"/>
                </a:solidFill>
                <a:effectLst/>
              </a:rPr>
              <a:t>Run installation script on </a:t>
            </a:r>
            <a:r>
              <a:rPr lang="en-US" sz="2400" dirty="0">
                <a:solidFill>
                  <a:srgbClr val="161616"/>
                </a:solidFill>
              </a:rPr>
              <a:t>L</a:t>
            </a:r>
            <a:r>
              <a:rPr lang="en-US" sz="2400" b="0" i="0" u="none" strike="noStrike" dirty="0">
                <a:solidFill>
                  <a:srgbClr val="161616"/>
                </a:solidFill>
                <a:effectLst/>
              </a:rPr>
              <a:t>inux forwarder machine to reconfigure the </a:t>
            </a:r>
            <a:r>
              <a:rPr lang="en-US" sz="2400" b="0" i="1" u="none" strike="noStrike" dirty="0" err="1">
                <a:solidFill>
                  <a:srgbClr val="161616"/>
                </a:solidFill>
                <a:effectLst/>
              </a:rPr>
              <a:t>rsyslog</a:t>
            </a:r>
            <a:r>
              <a:rPr lang="en-US" sz="2400" b="0" i="1" u="none" strike="noStrike" dirty="0">
                <a:solidFill>
                  <a:srgbClr val="161616"/>
                </a:solidFill>
                <a:effectLst/>
              </a:rPr>
              <a:t>/syslog-ng </a:t>
            </a:r>
            <a:r>
              <a:rPr lang="en-US" sz="2400" b="0" i="0" u="none" strike="noStrike" dirty="0">
                <a:solidFill>
                  <a:srgbClr val="161616"/>
                </a:solidFill>
                <a:effectLst/>
              </a:rPr>
              <a:t>daemon</a:t>
            </a:r>
            <a:endParaRPr lang="en-US" sz="2400" b="0" i="0" dirty="0">
              <a:solidFill>
                <a:srgbClr val="161616"/>
              </a:solidFill>
              <a:effectLst/>
            </a:endParaRPr>
          </a:p>
          <a:p>
            <a:endParaRPr lang="en-US" sz="2400" dirty="0"/>
          </a:p>
        </p:txBody>
      </p:sp>
      <p:pic>
        <p:nvPicPr>
          <p:cNvPr id="5" name="Picture 4">
            <a:extLst>
              <a:ext uri="{FF2B5EF4-FFF2-40B4-BE49-F238E27FC236}">
                <a16:creationId xmlns:a16="http://schemas.microsoft.com/office/drawing/2014/main" id="{FA64A168-9611-293F-7241-3A24FE09BFD5}"/>
              </a:ext>
            </a:extLst>
          </p:cNvPr>
          <p:cNvPicPr>
            <a:picLocks noChangeAspect="1"/>
          </p:cNvPicPr>
          <p:nvPr/>
        </p:nvPicPr>
        <p:blipFill>
          <a:blip r:embed="rId3"/>
          <a:stretch>
            <a:fillRect/>
          </a:stretch>
        </p:blipFill>
        <p:spPr>
          <a:xfrm>
            <a:off x="6823793" y="1153475"/>
            <a:ext cx="5207982" cy="5415915"/>
          </a:xfrm>
          <a:prstGeom prst="rect">
            <a:avLst/>
          </a:prstGeom>
        </p:spPr>
      </p:pic>
    </p:spTree>
    <p:extLst>
      <p:ext uri="{BB962C8B-B14F-4D97-AF65-F5344CB8AC3E}">
        <p14:creationId xmlns:p14="http://schemas.microsoft.com/office/powerpoint/2010/main" val="2164735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B449-94D6-8A1C-96F1-A6E8BC46C0CB}"/>
              </a:ext>
            </a:extLst>
          </p:cNvPr>
          <p:cNvSpPr>
            <a:spLocks noGrp="1"/>
          </p:cNvSpPr>
          <p:nvPr>
            <p:ph type="title"/>
          </p:nvPr>
        </p:nvSpPr>
        <p:spPr>
          <a:xfrm>
            <a:off x="588263" y="457200"/>
            <a:ext cx="11018520" cy="984885"/>
          </a:xfrm>
        </p:spPr>
        <p:txBody>
          <a:bodyPr/>
          <a:lstStyle/>
          <a:p>
            <a:r>
              <a:rPr lang="en-US" sz="3200" dirty="0"/>
              <a:t>Use Logstash to stream logs with pipeline transformations via Data Collection Rules-based API</a:t>
            </a:r>
          </a:p>
        </p:txBody>
      </p:sp>
      <p:pic>
        <p:nvPicPr>
          <p:cNvPr id="6" name="Picture 5">
            <a:extLst>
              <a:ext uri="{FF2B5EF4-FFF2-40B4-BE49-F238E27FC236}">
                <a16:creationId xmlns:a16="http://schemas.microsoft.com/office/drawing/2014/main" id="{F763DBFE-5762-4776-FBF8-4C0F0C03B0CD}"/>
              </a:ext>
            </a:extLst>
          </p:cNvPr>
          <p:cNvPicPr>
            <a:picLocks noChangeAspect="1"/>
          </p:cNvPicPr>
          <p:nvPr/>
        </p:nvPicPr>
        <p:blipFill>
          <a:blip r:embed="rId3"/>
          <a:stretch>
            <a:fillRect/>
          </a:stretch>
        </p:blipFill>
        <p:spPr>
          <a:xfrm>
            <a:off x="984162" y="1442085"/>
            <a:ext cx="10045787" cy="5339481"/>
          </a:xfrm>
          <a:prstGeom prst="rect">
            <a:avLst/>
          </a:prstGeom>
        </p:spPr>
      </p:pic>
    </p:spTree>
    <p:extLst>
      <p:ext uri="{BB962C8B-B14F-4D97-AF65-F5344CB8AC3E}">
        <p14:creationId xmlns:p14="http://schemas.microsoft.com/office/powerpoint/2010/main" val="2252445007"/>
      </p:ext>
    </p:extLst>
  </p:cSld>
  <p:clrMapOvr>
    <a:masterClrMapping/>
  </p:clrMapOvr>
  <p:transition>
    <p:fade/>
  </p:transition>
</p:sld>
</file>

<file path=ppt/theme/theme1.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PowerPoint_Template_220311 (1).pptx" id="{A5E2D248-11CA-4BA8-98D5-95C3E0BEC05A}" vid="{E74E586A-99A8-45A2-BC51-14CCD03F5D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 Security brand template</Template>
  <TotalTime>0</TotalTime>
  <Words>2755</Words>
  <Application>Microsoft Office PowerPoint</Application>
  <PresentationFormat>Widescreen</PresentationFormat>
  <Paragraphs>303</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Microsoft Security template</vt:lpstr>
      <vt:lpstr>PowerPoint Presentation</vt:lpstr>
      <vt:lpstr>Agenda</vt:lpstr>
      <vt:lpstr>Ingest Syslog and CEF logs  to Microsoft Sentinel</vt:lpstr>
      <vt:lpstr>CEF and Syslog</vt:lpstr>
      <vt:lpstr>Use a log forwarder to ingest Syslog and CEF logs to Microsoft Sentinel</vt:lpstr>
      <vt:lpstr>Stream CEF logs with the AMA connector</vt:lpstr>
      <vt:lpstr>Understanding Data Collection Rules (DCR)</vt:lpstr>
      <vt:lpstr>Creating Data Collection Rules in Common Event Format (CEF) via AMA</vt:lpstr>
      <vt:lpstr>Use Logstash to stream logs with pipeline transformations via Data Collection Rules-based API</vt:lpstr>
      <vt:lpstr>DEMO Data Collection Rules</vt:lpstr>
      <vt:lpstr>MSSP and Azure Lighthouse</vt:lpstr>
      <vt:lpstr>Manage multiple tenants in  Microsoft Sentinel as an MSSP</vt:lpstr>
      <vt:lpstr>Work with Sentinel incidents in multiple workspaces</vt:lpstr>
      <vt:lpstr>Deploy content centrally using  repositories</vt:lpstr>
      <vt:lpstr>DEMO: Microsoft Sentinel Lighthouse view Repositories</vt:lpstr>
      <vt:lpstr>Basic and Analytics Log Ingestion,  Search, Archiving and Data Restoration</vt:lpstr>
      <vt:lpstr>Basic and Analytics Log Ingestion</vt:lpstr>
      <vt:lpstr>Basic Logs vs. Analytics Logs</vt:lpstr>
      <vt:lpstr>Changing the table plan </vt:lpstr>
      <vt:lpstr>Search</vt:lpstr>
      <vt:lpstr>Search jobs in Log Analytics </vt:lpstr>
      <vt:lpstr>Considerations for Search jobs</vt:lpstr>
      <vt:lpstr>View completed Search  jobs in Sentinel</vt:lpstr>
      <vt:lpstr>DEMO: Search logs</vt:lpstr>
      <vt:lpstr>Archiving and Data Restoration</vt:lpstr>
      <vt:lpstr>Understanding retention and archiving</vt:lpstr>
      <vt:lpstr>Set retention and archive policy by table</vt:lpstr>
      <vt:lpstr>Restoring logs in Azure Monitor</vt:lpstr>
      <vt:lpstr>DEMO:  Change the table plan from Analytics to Basic Set interactive retention timeframe</vt:lpstr>
      <vt:lpstr>Watchlists</vt:lpstr>
      <vt:lpstr>Use watchlists in Microsoft Sentinel</vt:lpstr>
      <vt:lpstr>Updating watchlists in Sentinel</vt:lpstr>
      <vt:lpstr>Build queries or detection rules with watchlists</vt:lpstr>
      <vt:lpstr>Analytic Rules</vt:lpstr>
      <vt:lpstr>Built-in analytic rule detection types</vt:lpstr>
      <vt:lpstr>Detect threats using built-in analytics rules</vt:lpstr>
      <vt:lpstr>Export and import analytics rules</vt:lpstr>
      <vt:lpstr>Create custom analytics rules</vt:lpstr>
      <vt:lpstr>Near-Real-Time (NRT) detection analytics rules</vt:lpstr>
      <vt:lpstr>Manage template versions for scheduled analytics rules</vt:lpstr>
      <vt:lpstr>Handling ingestion delay and rules</vt:lpstr>
      <vt:lpstr>DEMO</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2</cp:revision>
  <dcterms:created xsi:type="dcterms:W3CDTF">2023-03-27T19:05:20Z</dcterms:created>
  <dcterms:modified xsi:type="dcterms:W3CDTF">2023-03-30T19:08:57Z</dcterms:modified>
  <cp:category/>
</cp:coreProperties>
</file>